
<file path=[Content_Types].xml><?xml version="1.0" encoding="utf-8"?>
<Types xmlns="http://schemas.openxmlformats.org/package/2006/content-types">
  <Default Extension="png" ContentType="image/png"/>
  <Default Extension="xlsm" ContentType="application/vnd.ms-excel.sheet.macroEnabled.12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 bookmarkIdSeed="2">
  <p:sldMasterIdLst>
    <p:sldMasterId id="2147483660" r:id="rId1"/>
  </p:sldMasterIdLst>
  <p:notesMasterIdLst>
    <p:notesMasterId r:id="rId39"/>
  </p:notesMasterIdLst>
  <p:handoutMasterIdLst>
    <p:handoutMasterId r:id="rId40"/>
  </p:handoutMasterIdLst>
  <p:sldIdLst>
    <p:sldId id="256" r:id="rId2"/>
    <p:sldId id="312" r:id="rId3"/>
    <p:sldId id="286" r:id="rId4"/>
    <p:sldId id="287" r:id="rId5"/>
    <p:sldId id="290" r:id="rId6"/>
    <p:sldId id="291" r:id="rId7"/>
    <p:sldId id="289" r:id="rId8"/>
    <p:sldId id="292" r:id="rId9"/>
    <p:sldId id="283" r:id="rId10"/>
    <p:sldId id="282" r:id="rId11"/>
    <p:sldId id="284" r:id="rId12"/>
    <p:sldId id="285" r:id="rId13"/>
    <p:sldId id="293" r:id="rId14"/>
    <p:sldId id="317" r:id="rId15"/>
    <p:sldId id="294" r:id="rId16"/>
    <p:sldId id="316" r:id="rId17"/>
    <p:sldId id="295" r:id="rId18"/>
    <p:sldId id="296" r:id="rId19"/>
    <p:sldId id="280" r:id="rId20"/>
    <p:sldId id="311" r:id="rId21"/>
    <p:sldId id="300" r:id="rId22"/>
    <p:sldId id="297" r:id="rId23"/>
    <p:sldId id="298" r:id="rId24"/>
    <p:sldId id="299" r:id="rId25"/>
    <p:sldId id="301" r:id="rId26"/>
    <p:sldId id="303" r:id="rId27"/>
    <p:sldId id="304" r:id="rId28"/>
    <p:sldId id="305" r:id="rId29"/>
    <p:sldId id="306" r:id="rId30"/>
    <p:sldId id="307" r:id="rId31"/>
    <p:sldId id="314" r:id="rId32"/>
    <p:sldId id="313" r:id="rId33"/>
    <p:sldId id="315" r:id="rId34"/>
    <p:sldId id="310" r:id="rId35"/>
    <p:sldId id="318" r:id="rId36"/>
    <p:sldId id="288" r:id="rId37"/>
    <p:sldId id="267" r:id="rId38"/>
  </p:sldIdLst>
  <p:sldSz cx="9906000" cy="6858000" type="A4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CDF3DE4-1673-4604-B0F0-70001DFC3F2B}">
          <p14:sldIdLst>
            <p14:sldId id="256"/>
            <p14:sldId id="312"/>
            <p14:sldId id="286"/>
            <p14:sldId id="287"/>
            <p14:sldId id="290"/>
            <p14:sldId id="291"/>
            <p14:sldId id="289"/>
            <p14:sldId id="292"/>
            <p14:sldId id="283"/>
            <p14:sldId id="282"/>
            <p14:sldId id="284"/>
            <p14:sldId id="285"/>
            <p14:sldId id="293"/>
            <p14:sldId id="317"/>
            <p14:sldId id="294"/>
            <p14:sldId id="316"/>
            <p14:sldId id="295"/>
            <p14:sldId id="296"/>
            <p14:sldId id="280"/>
            <p14:sldId id="311"/>
            <p14:sldId id="300"/>
            <p14:sldId id="297"/>
            <p14:sldId id="298"/>
            <p14:sldId id="299"/>
            <p14:sldId id="301"/>
            <p14:sldId id="303"/>
            <p14:sldId id="304"/>
            <p14:sldId id="305"/>
            <p14:sldId id="306"/>
            <p14:sldId id="307"/>
            <p14:sldId id="314"/>
            <p14:sldId id="313"/>
            <p14:sldId id="315"/>
            <p14:sldId id="310"/>
            <p14:sldId id="318"/>
            <p14:sldId id="288"/>
            <p14:sldId id="267"/>
          </p14:sldIdLst>
        </p14:section>
      </p14:sectionLst>
    </p:ext>
    <p:ext uri="{EFAFB233-063F-42B5-8137-9DF3F51BA10A}">
      <p15:sldGuideLst xmlns:p15="http://schemas.microsoft.com/office/powerpoint/2012/main" xmlns="">
        <p15:guide id="3" orient="horz" pos="3748" userDrawn="1">
          <p15:clr>
            <a:srgbClr val="A4A3A4"/>
          </p15:clr>
        </p15:guide>
        <p15:guide id="4" orient="horz" pos="1026" userDrawn="1">
          <p15:clr>
            <a:srgbClr val="A4A3A4"/>
          </p15:clr>
        </p15:guide>
        <p15:guide id="5" pos="6000" userDrawn="1">
          <p15:clr>
            <a:srgbClr val="A4A3A4"/>
          </p15:clr>
        </p15:guide>
        <p15:guide id="7" orient="horz" pos="576">
          <p15:clr>
            <a:srgbClr val="A4A3A4"/>
          </p15:clr>
        </p15:guide>
        <p15:guide id="8" pos="240" userDrawn="1">
          <p15:clr>
            <a:srgbClr val="A4A3A4"/>
          </p15:clr>
        </p15:guide>
        <p15:guide id="9" orient="horz" pos="255" userDrawn="1">
          <p15:clr>
            <a:srgbClr val="A4A3A4"/>
          </p15:clr>
        </p15:guide>
        <p15:guide id="10" orient="horz" pos="397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1439"/>
    <a:srgbClr val="000000"/>
    <a:srgbClr val="6F6F6F"/>
    <a:srgbClr val="37FFFF"/>
    <a:srgbClr val="F159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67" autoAdjust="0"/>
    <p:restoredTop sz="92794" autoAdjust="0"/>
  </p:normalViewPr>
  <p:slideViewPr>
    <p:cSldViewPr snapToGrid="0" showGuides="1">
      <p:cViewPr>
        <p:scale>
          <a:sx n="96" d="100"/>
          <a:sy n="96" d="100"/>
        </p:scale>
        <p:origin x="-778" y="154"/>
      </p:cViewPr>
      <p:guideLst>
        <p:guide orient="horz" pos="3748"/>
        <p:guide orient="horz" pos="1026"/>
        <p:guide orient="horz" pos="576"/>
        <p:guide orient="horz" pos="255"/>
        <p:guide orient="horz" pos="3974"/>
        <p:guide pos="6000"/>
        <p:guide pos="2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11" d="100"/>
          <a:sy n="111" d="100"/>
        </p:scale>
        <p:origin x="-5166" y="-72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6797675" cy="2963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de-DE" sz="1000" b="1" smtClean="0"/>
              <a:t>Präsentationstitel, Datum und Autor über -&gt; Header &amp; Footer einfügen</a:t>
            </a:r>
            <a:endParaRPr lang="de-DE" sz="1000" b="1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0" y="9430306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l"/>
            <a:r>
              <a:rPr lang="de-DE" sz="800" smtClean="0"/>
              <a:t>(c) msg, tt.mm.20jj</a:t>
            </a:r>
            <a:endParaRPr lang="de-DE" sz="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182977"/>
            <a:ext cx="6797675" cy="2572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 sz="1000" smtClean="0"/>
              <a:t>Autor / Referent</a:t>
            </a:r>
            <a:endParaRPr lang="de-DE" sz="10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B2028-3979-6647-9A71-4C9AB7B7838A}" type="slidenum">
              <a:rPr lang="de-DE" sz="800" smtClean="0"/>
              <a:t>‹#›</a:t>
            </a:fld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5847282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6797675" cy="2709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 b="1"/>
            </a:lvl1pPr>
          </a:lstStyle>
          <a:p>
            <a:r>
              <a:rPr lang="de-DE" smtClean="0"/>
              <a:t>Präsentationstitel, Datum und Autor über -&gt; Header &amp; Footer einfügen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0" y="9428582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/>
            </a:lvl1pPr>
          </a:lstStyle>
          <a:p>
            <a:r>
              <a:rPr lang="de-DE" smtClean="0"/>
              <a:t>(c) msg, tt.mm.20jj</a:t>
            </a:r>
            <a:endParaRPr lang="en-US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532341" y="930583"/>
            <a:ext cx="5732992" cy="3971308"/>
          </a:xfrm>
          <a:prstGeom prst="rect">
            <a:avLst/>
          </a:prstGeom>
          <a:noFill/>
          <a:ln w="6350">
            <a:solidFill>
              <a:schemeClr val="bg2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524933" y="5139266"/>
            <a:ext cx="5748867" cy="3953934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182982"/>
            <a:ext cx="6797675" cy="25728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mtClean="0"/>
              <a:t>Autor / Referent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/>
            </a:lvl1pPr>
          </a:lstStyle>
          <a:p>
            <a:fld id="{1AA78027-27C9-475A-B317-673982703A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936921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71450" indent="-171450" algn="l" defTabSz="914400" rtl="0" eaLnBrk="1" latinLnBrk="0" hangingPunct="1">
      <a:buFont typeface="Wingdings" panose="05000000000000000000" pitchFamily="2" charset="2"/>
      <a:buChar char="§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7188" indent="-171450" algn="l" defTabSz="914400" rtl="0" eaLnBrk="1" latinLnBrk="0" hangingPunct="1">
      <a:buFont typeface="Wingdings" panose="05000000000000000000" pitchFamily="2" charset="2"/>
      <a:buChar char="§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42925" indent="-171450" algn="l" defTabSz="914400" rtl="0" eaLnBrk="1" latinLnBrk="0" hangingPunct="1">
      <a:buFont typeface="Wingdings" panose="05000000000000000000" pitchFamily="2" charset="2"/>
      <a:buChar char="§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22313" indent="-171450" algn="l" defTabSz="914400" rtl="0" eaLnBrk="1" latinLnBrk="0" hangingPunct="1">
      <a:buFont typeface="Wingdings" panose="05000000000000000000" pitchFamily="2" charset="2"/>
      <a:buChar char="§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900113" indent="-171450" algn="l" defTabSz="914400" rtl="0" eaLnBrk="1" latinLnBrk="0" hangingPunct="1">
      <a:buFont typeface="Wingdings" panose="05000000000000000000" pitchFamily="2" charset="2"/>
      <a:buChar char="§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30225" y="930275"/>
            <a:ext cx="5737225" cy="39719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de-DE" dirty="0" smtClean="0"/>
              <a:t>Präsentationstitel, Datum und Autor über -&gt; Header &amp; </a:t>
            </a:r>
            <a:r>
              <a:rPr lang="de-DE" dirty="0" err="1" smtClean="0"/>
              <a:t>Footer</a:t>
            </a:r>
            <a:r>
              <a:rPr lang="de-DE" dirty="0" smtClean="0"/>
              <a:t> einfügen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de-DE" dirty="0" smtClean="0"/>
              <a:t>(c) </a:t>
            </a:r>
            <a:r>
              <a:rPr lang="de-DE" dirty="0" err="1" smtClean="0"/>
              <a:t>msg</a:t>
            </a:r>
            <a:r>
              <a:rPr lang="de-DE" dirty="0" smtClean="0"/>
              <a:t>, tt.mm.20jj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Autor / Referent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AA78027-27C9-475A-B317-673982703A4A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6659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30225" y="930275"/>
            <a:ext cx="5737225" cy="39719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de-DE" smtClean="0"/>
              <a:t>Präsentationstitel, Datum und Autor über -&gt; Header &amp; Footer einfügen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de-DE" smtClean="0"/>
              <a:t>(c) msg, tt.mm.20jj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Autor / Referent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AA78027-27C9-475A-B317-673982703A4A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403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ms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 bwMode="gray">
          <a:xfrm>
            <a:off x="0" y="3429000"/>
            <a:ext cx="9906000" cy="3429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1261129" y="3767047"/>
            <a:ext cx="8012343" cy="1529140"/>
          </a:xfrm>
        </p:spPr>
        <p:txBody>
          <a:bodyPr anchor="b">
            <a:normAutofit/>
          </a:bodyPr>
          <a:lstStyle>
            <a:lvl1pPr algn="l"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261129" y="5380710"/>
            <a:ext cx="8012343" cy="81577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0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40" name="Ellipse 39"/>
          <p:cNvSpPr/>
          <p:nvPr/>
        </p:nvSpPr>
        <p:spPr bwMode="gray">
          <a:xfrm>
            <a:off x="7758830" y="2545915"/>
            <a:ext cx="1766170" cy="1766170"/>
          </a:xfrm>
          <a:prstGeom prst="ellipse">
            <a:avLst/>
          </a:prstGeom>
          <a:solidFill>
            <a:srgbClr val="8414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37FFFF"/>
              </a:solidFill>
            </a:endParaRPr>
          </a:p>
        </p:txBody>
      </p:sp>
      <p:grpSp>
        <p:nvGrpSpPr>
          <p:cNvPr id="6" name="Gruppieren 5"/>
          <p:cNvGrpSpPr/>
          <p:nvPr/>
        </p:nvGrpSpPr>
        <p:grpSpPr>
          <a:xfrm>
            <a:off x="1056265" y="534513"/>
            <a:ext cx="5764412" cy="496333"/>
            <a:chOff x="1056265" y="534513"/>
            <a:chExt cx="5764412" cy="496333"/>
          </a:xfrm>
        </p:grpSpPr>
        <p:grpSp>
          <p:nvGrpSpPr>
            <p:cNvPr id="11" name="Group 698"/>
            <p:cNvGrpSpPr>
              <a:grpSpLocks noChangeAspect="1"/>
            </p:cNvGrpSpPr>
            <p:nvPr/>
          </p:nvGrpSpPr>
          <p:grpSpPr bwMode="auto">
            <a:xfrm>
              <a:off x="1056265" y="534513"/>
              <a:ext cx="1582935" cy="496333"/>
              <a:chOff x="561" y="2271"/>
              <a:chExt cx="4634" cy="1453"/>
            </a:xfrm>
          </p:grpSpPr>
          <p:sp>
            <p:nvSpPr>
              <p:cNvPr id="12" name="AutoShape 697"/>
              <p:cNvSpPr>
                <a:spLocks noChangeAspect="1" noChangeArrowheads="1" noTextEdit="1"/>
              </p:cNvSpPr>
              <p:nvPr/>
            </p:nvSpPr>
            <p:spPr bwMode="auto">
              <a:xfrm>
                <a:off x="561" y="2271"/>
                <a:ext cx="4634" cy="14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3" name="Oval 699"/>
              <p:cNvSpPr>
                <a:spLocks noChangeArrowheads="1"/>
              </p:cNvSpPr>
              <p:nvPr/>
            </p:nvSpPr>
            <p:spPr bwMode="auto">
              <a:xfrm>
                <a:off x="561" y="2905"/>
                <a:ext cx="483" cy="484"/>
              </a:xfrm>
              <a:prstGeom prst="ellipse">
                <a:avLst/>
              </a:prstGeom>
              <a:solidFill>
                <a:srgbClr val="8414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" name="Freeform 700"/>
              <p:cNvSpPr>
                <a:spLocks/>
              </p:cNvSpPr>
              <p:nvPr/>
            </p:nvSpPr>
            <p:spPr bwMode="auto">
              <a:xfrm>
                <a:off x="1200" y="2269"/>
                <a:ext cx="1559" cy="1113"/>
              </a:xfrm>
              <a:custGeom>
                <a:avLst/>
                <a:gdLst>
                  <a:gd name="T0" fmla="*/ 0 w 659"/>
                  <a:gd name="T1" fmla="*/ 0 h 469"/>
                  <a:gd name="T2" fmla="*/ 0 w 659"/>
                  <a:gd name="T3" fmla="*/ 469 h 469"/>
                  <a:gd name="T4" fmla="*/ 85 w 659"/>
                  <a:gd name="T5" fmla="*/ 469 h 469"/>
                  <a:gd name="T6" fmla="*/ 85 w 659"/>
                  <a:gd name="T7" fmla="*/ 72 h 469"/>
                  <a:gd name="T8" fmla="*/ 282 w 659"/>
                  <a:gd name="T9" fmla="*/ 72 h 469"/>
                  <a:gd name="T10" fmla="*/ 282 w 659"/>
                  <a:gd name="T11" fmla="*/ 469 h 469"/>
                  <a:gd name="T12" fmla="*/ 367 w 659"/>
                  <a:gd name="T13" fmla="*/ 469 h 469"/>
                  <a:gd name="T14" fmla="*/ 367 w 659"/>
                  <a:gd name="T15" fmla="*/ 72 h 469"/>
                  <a:gd name="T16" fmla="*/ 498 w 659"/>
                  <a:gd name="T17" fmla="*/ 72 h 469"/>
                  <a:gd name="T18" fmla="*/ 573 w 659"/>
                  <a:gd name="T19" fmla="*/ 155 h 469"/>
                  <a:gd name="T20" fmla="*/ 573 w 659"/>
                  <a:gd name="T21" fmla="*/ 469 h 469"/>
                  <a:gd name="T22" fmla="*/ 659 w 659"/>
                  <a:gd name="T23" fmla="*/ 469 h 469"/>
                  <a:gd name="T24" fmla="*/ 659 w 659"/>
                  <a:gd name="T25" fmla="*/ 132 h 469"/>
                  <a:gd name="T26" fmla="*/ 541 w 659"/>
                  <a:gd name="T27" fmla="*/ 0 h 469"/>
                  <a:gd name="T28" fmla="*/ 0 w 659"/>
                  <a:gd name="T29" fmla="*/ 0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9" h="469">
                    <a:moveTo>
                      <a:pt x="0" y="0"/>
                    </a:moveTo>
                    <a:cubicBezTo>
                      <a:pt x="0" y="469"/>
                      <a:pt x="0" y="469"/>
                      <a:pt x="0" y="469"/>
                    </a:cubicBezTo>
                    <a:cubicBezTo>
                      <a:pt x="85" y="469"/>
                      <a:pt x="85" y="469"/>
                      <a:pt x="85" y="469"/>
                    </a:cubicBezTo>
                    <a:cubicBezTo>
                      <a:pt x="85" y="72"/>
                      <a:pt x="85" y="72"/>
                      <a:pt x="85" y="72"/>
                    </a:cubicBezTo>
                    <a:cubicBezTo>
                      <a:pt x="85" y="72"/>
                      <a:pt x="218" y="72"/>
                      <a:pt x="282" y="72"/>
                    </a:cubicBezTo>
                    <a:cubicBezTo>
                      <a:pt x="282" y="469"/>
                      <a:pt x="282" y="469"/>
                      <a:pt x="282" y="469"/>
                    </a:cubicBezTo>
                    <a:cubicBezTo>
                      <a:pt x="367" y="469"/>
                      <a:pt x="367" y="469"/>
                      <a:pt x="367" y="469"/>
                    </a:cubicBezTo>
                    <a:cubicBezTo>
                      <a:pt x="367" y="72"/>
                      <a:pt x="367" y="72"/>
                      <a:pt x="367" y="72"/>
                    </a:cubicBezTo>
                    <a:cubicBezTo>
                      <a:pt x="424" y="72"/>
                      <a:pt x="472" y="72"/>
                      <a:pt x="498" y="72"/>
                    </a:cubicBezTo>
                    <a:cubicBezTo>
                      <a:pt x="542" y="72"/>
                      <a:pt x="573" y="98"/>
                      <a:pt x="573" y="155"/>
                    </a:cubicBezTo>
                    <a:cubicBezTo>
                      <a:pt x="573" y="469"/>
                      <a:pt x="573" y="469"/>
                      <a:pt x="573" y="469"/>
                    </a:cubicBezTo>
                    <a:cubicBezTo>
                      <a:pt x="659" y="469"/>
                      <a:pt x="659" y="469"/>
                      <a:pt x="659" y="469"/>
                    </a:cubicBezTo>
                    <a:cubicBezTo>
                      <a:pt x="659" y="346"/>
                      <a:pt x="659" y="239"/>
                      <a:pt x="659" y="132"/>
                    </a:cubicBezTo>
                    <a:cubicBezTo>
                      <a:pt x="659" y="68"/>
                      <a:pt x="626" y="0"/>
                      <a:pt x="54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5" name="Freeform 701"/>
              <p:cNvSpPr>
                <a:spLocks/>
              </p:cNvSpPr>
              <p:nvPr/>
            </p:nvSpPr>
            <p:spPr bwMode="auto">
              <a:xfrm>
                <a:off x="2877" y="2269"/>
                <a:ext cx="1107" cy="1113"/>
              </a:xfrm>
              <a:custGeom>
                <a:avLst/>
                <a:gdLst>
                  <a:gd name="T0" fmla="*/ 121 w 468"/>
                  <a:gd name="T1" fmla="*/ 0 h 469"/>
                  <a:gd name="T2" fmla="*/ 0 w 468"/>
                  <a:gd name="T3" fmla="*/ 130 h 469"/>
                  <a:gd name="T4" fmla="*/ 115 w 468"/>
                  <a:gd name="T5" fmla="*/ 266 h 469"/>
                  <a:gd name="T6" fmla="*/ 319 w 468"/>
                  <a:gd name="T7" fmla="*/ 266 h 469"/>
                  <a:gd name="T8" fmla="*/ 381 w 468"/>
                  <a:gd name="T9" fmla="*/ 335 h 469"/>
                  <a:gd name="T10" fmla="*/ 320 w 468"/>
                  <a:gd name="T11" fmla="*/ 398 h 469"/>
                  <a:gd name="T12" fmla="*/ 8 w 468"/>
                  <a:gd name="T13" fmla="*/ 398 h 469"/>
                  <a:gd name="T14" fmla="*/ 8 w 468"/>
                  <a:gd name="T15" fmla="*/ 469 h 469"/>
                  <a:gd name="T16" fmla="*/ 356 w 468"/>
                  <a:gd name="T17" fmla="*/ 469 h 469"/>
                  <a:gd name="T18" fmla="*/ 468 w 468"/>
                  <a:gd name="T19" fmla="*/ 336 h 469"/>
                  <a:gd name="T20" fmla="*/ 362 w 468"/>
                  <a:gd name="T21" fmla="*/ 194 h 469"/>
                  <a:gd name="T22" fmla="*/ 142 w 468"/>
                  <a:gd name="T23" fmla="*/ 194 h 469"/>
                  <a:gd name="T24" fmla="*/ 86 w 468"/>
                  <a:gd name="T25" fmla="*/ 132 h 469"/>
                  <a:gd name="T26" fmla="*/ 151 w 468"/>
                  <a:gd name="T27" fmla="*/ 72 h 469"/>
                  <a:gd name="T28" fmla="*/ 452 w 468"/>
                  <a:gd name="T29" fmla="*/ 72 h 469"/>
                  <a:gd name="T30" fmla="*/ 452 w 468"/>
                  <a:gd name="T31" fmla="*/ 0 h 469"/>
                  <a:gd name="T32" fmla="*/ 121 w 468"/>
                  <a:gd name="T33" fmla="*/ 0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68" h="469">
                    <a:moveTo>
                      <a:pt x="121" y="0"/>
                    </a:moveTo>
                    <a:cubicBezTo>
                      <a:pt x="28" y="0"/>
                      <a:pt x="0" y="62"/>
                      <a:pt x="0" y="130"/>
                    </a:cubicBezTo>
                    <a:cubicBezTo>
                      <a:pt x="0" y="204"/>
                      <a:pt x="31" y="266"/>
                      <a:pt x="115" y="266"/>
                    </a:cubicBezTo>
                    <a:cubicBezTo>
                      <a:pt x="191" y="266"/>
                      <a:pt x="262" y="266"/>
                      <a:pt x="319" y="266"/>
                    </a:cubicBezTo>
                    <a:cubicBezTo>
                      <a:pt x="381" y="266"/>
                      <a:pt x="381" y="314"/>
                      <a:pt x="381" y="335"/>
                    </a:cubicBezTo>
                    <a:cubicBezTo>
                      <a:pt x="381" y="356"/>
                      <a:pt x="381" y="398"/>
                      <a:pt x="320" y="398"/>
                    </a:cubicBezTo>
                    <a:cubicBezTo>
                      <a:pt x="272" y="398"/>
                      <a:pt x="8" y="398"/>
                      <a:pt x="8" y="398"/>
                    </a:cubicBezTo>
                    <a:cubicBezTo>
                      <a:pt x="8" y="398"/>
                      <a:pt x="8" y="449"/>
                      <a:pt x="8" y="469"/>
                    </a:cubicBezTo>
                    <a:cubicBezTo>
                      <a:pt x="356" y="469"/>
                      <a:pt x="356" y="469"/>
                      <a:pt x="356" y="469"/>
                    </a:cubicBezTo>
                    <a:cubicBezTo>
                      <a:pt x="443" y="469"/>
                      <a:pt x="468" y="418"/>
                      <a:pt x="468" y="336"/>
                    </a:cubicBezTo>
                    <a:cubicBezTo>
                      <a:pt x="468" y="238"/>
                      <a:pt x="436" y="194"/>
                      <a:pt x="362" y="194"/>
                    </a:cubicBezTo>
                    <a:cubicBezTo>
                      <a:pt x="274" y="194"/>
                      <a:pt x="213" y="194"/>
                      <a:pt x="142" y="194"/>
                    </a:cubicBezTo>
                    <a:cubicBezTo>
                      <a:pt x="86" y="194"/>
                      <a:pt x="86" y="157"/>
                      <a:pt x="86" y="132"/>
                    </a:cubicBezTo>
                    <a:cubicBezTo>
                      <a:pt x="86" y="112"/>
                      <a:pt x="92" y="72"/>
                      <a:pt x="151" y="72"/>
                    </a:cubicBezTo>
                    <a:cubicBezTo>
                      <a:pt x="214" y="72"/>
                      <a:pt x="452" y="72"/>
                      <a:pt x="452" y="72"/>
                    </a:cubicBezTo>
                    <a:cubicBezTo>
                      <a:pt x="452" y="43"/>
                      <a:pt x="452" y="27"/>
                      <a:pt x="452" y="0"/>
                    </a:cubicBezTo>
                    <a:cubicBezTo>
                      <a:pt x="121" y="0"/>
                      <a:pt x="121" y="0"/>
                      <a:pt x="121" y="0"/>
                    </a:cubicBez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6" name="Freeform 702"/>
              <p:cNvSpPr>
                <a:spLocks noEditPoints="1"/>
              </p:cNvSpPr>
              <p:nvPr/>
            </p:nvSpPr>
            <p:spPr bwMode="auto">
              <a:xfrm>
                <a:off x="4107" y="2269"/>
                <a:ext cx="1090" cy="1455"/>
              </a:xfrm>
              <a:custGeom>
                <a:avLst/>
                <a:gdLst>
                  <a:gd name="T0" fmla="*/ 170 w 461"/>
                  <a:gd name="T1" fmla="*/ 0 h 613"/>
                  <a:gd name="T2" fmla="*/ 44 w 461"/>
                  <a:gd name="T3" fmla="*/ 29 h 613"/>
                  <a:gd name="T4" fmla="*/ 0 w 461"/>
                  <a:gd name="T5" fmla="*/ 149 h 613"/>
                  <a:gd name="T6" fmla="*/ 0 w 461"/>
                  <a:gd name="T7" fmla="*/ 233 h 613"/>
                  <a:gd name="T8" fmla="*/ 0 w 461"/>
                  <a:gd name="T9" fmla="*/ 318 h 613"/>
                  <a:gd name="T10" fmla="*/ 47 w 461"/>
                  <a:gd name="T11" fmla="*/ 445 h 613"/>
                  <a:gd name="T12" fmla="*/ 170 w 461"/>
                  <a:gd name="T13" fmla="*/ 469 h 613"/>
                  <a:gd name="T14" fmla="*/ 376 w 461"/>
                  <a:gd name="T15" fmla="*/ 469 h 613"/>
                  <a:gd name="T16" fmla="*/ 376 w 461"/>
                  <a:gd name="T17" fmla="*/ 487 h 613"/>
                  <a:gd name="T18" fmla="*/ 328 w 461"/>
                  <a:gd name="T19" fmla="*/ 538 h 613"/>
                  <a:gd name="T20" fmla="*/ 61 w 461"/>
                  <a:gd name="T21" fmla="*/ 538 h 613"/>
                  <a:gd name="T22" fmla="*/ 61 w 461"/>
                  <a:gd name="T23" fmla="*/ 613 h 613"/>
                  <a:gd name="T24" fmla="*/ 356 w 461"/>
                  <a:gd name="T25" fmla="*/ 613 h 613"/>
                  <a:gd name="T26" fmla="*/ 461 w 461"/>
                  <a:gd name="T27" fmla="*/ 511 h 613"/>
                  <a:gd name="T28" fmla="*/ 461 w 461"/>
                  <a:gd name="T29" fmla="*/ 0 h 613"/>
                  <a:gd name="T30" fmla="*/ 170 w 461"/>
                  <a:gd name="T31" fmla="*/ 0 h 613"/>
                  <a:gd name="T32" fmla="*/ 376 w 461"/>
                  <a:gd name="T33" fmla="*/ 398 h 613"/>
                  <a:gd name="T34" fmla="*/ 196 w 461"/>
                  <a:gd name="T35" fmla="*/ 398 h 613"/>
                  <a:gd name="T36" fmla="*/ 88 w 461"/>
                  <a:gd name="T37" fmla="*/ 333 h 613"/>
                  <a:gd name="T38" fmla="*/ 88 w 461"/>
                  <a:gd name="T39" fmla="*/ 231 h 613"/>
                  <a:gd name="T40" fmla="*/ 88 w 461"/>
                  <a:gd name="T41" fmla="*/ 148 h 613"/>
                  <a:gd name="T42" fmla="*/ 200 w 461"/>
                  <a:gd name="T43" fmla="*/ 72 h 613"/>
                  <a:gd name="T44" fmla="*/ 376 w 461"/>
                  <a:gd name="T45" fmla="*/ 72 h 613"/>
                  <a:gd name="T46" fmla="*/ 376 w 461"/>
                  <a:gd name="T47" fmla="*/ 398 h 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61" h="613">
                    <a:moveTo>
                      <a:pt x="170" y="0"/>
                    </a:moveTo>
                    <a:cubicBezTo>
                      <a:pt x="94" y="0"/>
                      <a:pt x="65" y="12"/>
                      <a:pt x="44" y="29"/>
                    </a:cubicBezTo>
                    <a:cubicBezTo>
                      <a:pt x="22" y="47"/>
                      <a:pt x="1" y="70"/>
                      <a:pt x="0" y="149"/>
                    </a:cubicBezTo>
                    <a:cubicBezTo>
                      <a:pt x="0" y="233"/>
                      <a:pt x="0" y="233"/>
                      <a:pt x="0" y="233"/>
                    </a:cubicBezTo>
                    <a:cubicBezTo>
                      <a:pt x="0" y="318"/>
                      <a:pt x="0" y="318"/>
                      <a:pt x="0" y="318"/>
                    </a:cubicBezTo>
                    <a:cubicBezTo>
                      <a:pt x="0" y="402"/>
                      <a:pt x="23" y="425"/>
                      <a:pt x="47" y="445"/>
                    </a:cubicBezTo>
                    <a:cubicBezTo>
                      <a:pt x="63" y="456"/>
                      <a:pt x="89" y="469"/>
                      <a:pt x="170" y="469"/>
                    </a:cubicBezTo>
                    <a:cubicBezTo>
                      <a:pt x="376" y="469"/>
                      <a:pt x="376" y="469"/>
                      <a:pt x="376" y="469"/>
                    </a:cubicBezTo>
                    <a:cubicBezTo>
                      <a:pt x="376" y="469"/>
                      <a:pt x="376" y="484"/>
                      <a:pt x="376" y="487"/>
                    </a:cubicBezTo>
                    <a:cubicBezTo>
                      <a:pt x="376" y="523"/>
                      <a:pt x="369" y="538"/>
                      <a:pt x="328" y="538"/>
                    </a:cubicBezTo>
                    <a:cubicBezTo>
                      <a:pt x="61" y="538"/>
                      <a:pt x="61" y="538"/>
                      <a:pt x="61" y="538"/>
                    </a:cubicBezTo>
                    <a:cubicBezTo>
                      <a:pt x="61" y="613"/>
                      <a:pt x="61" y="613"/>
                      <a:pt x="61" y="613"/>
                    </a:cubicBezTo>
                    <a:cubicBezTo>
                      <a:pt x="356" y="613"/>
                      <a:pt x="356" y="613"/>
                      <a:pt x="356" y="613"/>
                    </a:cubicBezTo>
                    <a:cubicBezTo>
                      <a:pt x="435" y="613"/>
                      <a:pt x="461" y="578"/>
                      <a:pt x="461" y="511"/>
                    </a:cubicBezTo>
                    <a:cubicBezTo>
                      <a:pt x="461" y="0"/>
                      <a:pt x="461" y="0"/>
                      <a:pt x="461" y="0"/>
                    </a:cubicBezTo>
                    <a:lnTo>
                      <a:pt x="170" y="0"/>
                    </a:lnTo>
                    <a:close/>
                    <a:moveTo>
                      <a:pt x="376" y="398"/>
                    </a:moveTo>
                    <a:cubicBezTo>
                      <a:pt x="196" y="398"/>
                      <a:pt x="196" y="398"/>
                      <a:pt x="196" y="398"/>
                    </a:cubicBezTo>
                    <a:cubicBezTo>
                      <a:pt x="143" y="398"/>
                      <a:pt x="89" y="402"/>
                      <a:pt x="88" y="333"/>
                    </a:cubicBezTo>
                    <a:cubicBezTo>
                      <a:pt x="88" y="330"/>
                      <a:pt x="88" y="305"/>
                      <a:pt x="88" y="231"/>
                    </a:cubicBezTo>
                    <a:cubicBezTo>
                      <a:pt x="88" y="169"/>
                      <a:pt x="87" y="154"/>
                      <a:pt x="88" y="148"/>
                    </a:cubicBezTo>
                    <a:cubicBezTo>
                      <a:pt x="91" y="90"/>
                      <a:pt x="112" y="70"/>
                      <a:pt x="200" y="72"/>
                    </a:cubicBezTo>
                    <a:cubicBezTo>
                      <a:pt x="205" y="72"/>
                      <a:pt x="376" y="72"/>
                      <a:pt x="376" y="72"/>
                    </a:cubicBezTo>
                    <a:lnTo>
                      <a:pt x="376" y="398"/>
                    </a:ln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17" name="Textfeld 16"/>
            <p:cNvSpPr txBox="1"/>
            <p:nvPr/>
          </p:nvSpPr>
          <p:spPr>
            <a:xfrm>
              <a:off x="2922429" y="740522"/>
              <a:ext cx="389824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400" spc="50" baseline="0" dirty="0" smtClean="0">
                  <a:solidFill>
                    <a:schemeClr val="accent2"/>
                  </a:solidFill>
                </a:rPr>
                <a:t>.</a:t>
              </a:r>
              <a:r>
                <a:rPr lang="de-DE" sz="1400" spc="50" baseline="0" dirty="0" err="1" smtClean="0">
                  <a:solidFill>
                    <a:schemeClr val="accent2"/>
                  </a:solidFill>
                </a:rPr>
                <a:t>consulting</a:t>
              </a:r>
              <a:r>
                <a:rPr lang="de-DE" sz="1400" spc="50" baseline="0" dirty="0" smtClean="0">
                  <a:solidFill>
                    <a:schemeClr val="accent2"/>
                  </a:solidFill>
                </a:rPr>
                <a:t> .</a:t>
              </a:r>
              <a:r>
                <a:rPr lang="de-DE" sz="1400" spc="50" baseline="0" dirty="0" err="1" smtClean="0">
                  <a:solidFill>
                    <a:schemeClr val="accent2"/>
                  </a:solidFill>
                </a:rPr>
                <a:t>solutions</a:t>
              </a:r>
              <a:r>
                <a:rPr lang="de-DE" sz="1400" spc="50" baseline="0" dirty="0" smtClean="0">
                  <a:solidFill>
                    <a:schemeClr val="accent2"/>
                  </a:solidFill>
                </a:rPr>
                <a:t> .</a:t>
              </a:r>
              <a:r>
                <a:rPr lang="de-DE" sz="1400" spc="50" baseline="0" dirty="0" err="1" smtClean="0">
                  <a:solidFill>
                    <a:schemeClr val="accent2"/>
                  </a:solidFill>
                </a:rPr>
                <a:t>partnership</a:t>
              </a:r>
              <a:endParaRPr lang="de-DE" sz="1400" i="1" spc="50" baseline="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6153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ms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80999" y="134279"/>
            <a:ext cx="7454706" cy="27622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6"/>
                </a:solidFill>
              </a:defRPr>
            </a:lvl2pPr>
            <a:lvl3pPr marL="914400" indent="0">
              <a:buNone/>
              <a:defRPr>
                <a:solidFill>
                  <a:schemeClr val="accent6"/>
                </a:solidFill>
              </a:defRPr>
            </a:lvl3pPr>
            <a:lvl4pPr marL="1371600" indent="0">
              <a:buNone/>
              <a:defRPr>
                <a:solidFill>
                  <a:schemeClr val="accent6"/>
                </a:solidFill>
              </a:defRPr>
            </a:lvl4pPr>
            <a:lvl5pPr marL="1828800" indent="0">
              <a:buNone/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de-DE" noProof="0" dirty="0" smtClean="0"/>
              <a:t>Enter Title</a:t>
            </a:r>
            <a:endParaRPr lang="de-DE" noProof="0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80999" y="5949951"/>
            <a:ext cx="7454030" cy="370457"/>
          </a:xfrm>
          <a:prstGeom prst="rect">
            <a:avLst/>
          </a:prstGeom>
        </p:spPr>
        <p:txBody>
          <a:bodyPr anchor="b">
            <a:noAutofit/>
          </a:bodyPr>
          <a:lstStyle>
            <a:lvl1pPr marL="180975" indent="-180975">
              <a:lnSpc>
                <a:spcPct val="100000"/>
              </a:lnSpc>
              <a:spcBef>
                <a:spcPts val="0"/>
              </a:spcBef>
              <a:buClrTx/>
              <a:buFont typeface="+mj-lt"/>
              <a:buAutoNum type="arabicPeriod"/>
              <a:defRPr sz="800" baseline="0">
                <a:solidFill>
                  <a:schemeClr val="tx2"/>
                </a:solidFill>
              </a:defRPr>
            </a:lvl1pPr>
            <a:lvl2pPr marL="457200" indent="0">
              <a:buNone/>
              <a:defRPr sz="800">
                <a:solidFill>
                  <a:schemeClr val="tx2"/>
                </a:solidFill>
              </a:defRPr>
            </a:lvl2pPr>
            <a:lvl3pPr marL="914400" indent="0">
              <a:buNone/>
              <a:defRPr sz="800">
                <a:solidFill>
                  <a:schemeClr val="tx2"/>
                </a:solidFill>
              </a:defRPr>
            </a:lvl3pPr>
            <a:lvl4pPr marL="1371600" indent="0">
              <a:buNone/>
              <a:defRPr sz="800">
                <a:solidFill>
                  <a:schemeClr val="tx2"/>
                </a:solidFill>
              </a:defRPr>
            </a:lvl4pPr>
            <a:lvl5pPr marL="1828800" indent="0">
              <a:buNone/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err="1" smtClean="0"/>
              <a:t>Footnote</a:t>
            </a:r>
            <a:r>
              <a:rPr lang="de-DE" dirty="0" smtClean="0"/>
              <a:t> / </a:t>
            </a:r>
            <a:r>
              <a:rPr lang="de-DE" noProof="0" dirty="0" err="1" smtClean="0"/>
              <a:t>source</a:t>
            </a:r>
            <a:endParaRPr lang="de-DE" noProof="0" dirty="0" smtClean="0"/>
          </a:p>
        </p:txBody>
      </p:sp>
      <p:sp>
        <p:nvSpPr>
          <p:cNvPr id="17" name="Titel 1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8"/>
          </p:nvPr>
        </p:nvSpPr>
        <p:spPr bwMode="gray"/>
        <p:txBody>
          <a:bodyPr/>
          <a:lstStyle/>
          <a:p>
            <a:r>
              <a:rPr lang="de-DE" smtClean="0"/>
              <a:t>© msg | Monat 2016 | Präsentationstitel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9"/>
          </p:nvPr>
        </p:nvSpPr>
        <p:spPr bwMode="gray"/>
        <p:txBody>
          <a:bodyPr/>
          <a:lstStyle/>
          <a:p>
            <a:fld id="{3960B6C3-C496-4A7C-9C45-3D663D266B2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20"/>
          </p:nvPr>
        </p:nvSpPr>
        <p:spPr bwMode="gray">
          <a:xfrm>
            <a:off x="374650" y="1633538"/>
            <a:ext cx="9150350" cy="43164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grpSp>
        <p:nvGrpSpPr>
          <p:cNvPr id="10" name="Group 698"/>
          <p:cNvGrpSpPr>
            <a:grpSpLocks noChangeAspect="1"/>
          </p:cNvGrpSpPr>
          <p:nvPr/>
        </p:nvGrpSpPr>
        <p:grpSpPr bwMode="auto">
          <a:xfrm>
            <a:off x="8366759" y="244068"/>
            <a:ext cx="1158241" cy="363169"/>
            <a:chOff x="561" y="2271"/>
            <a:chExt cx="4634" cy="1453"/>
          </a:xfrm>
        </p:grpSpPr>
        <p:sp>
          <p:nvSpPr>
            <p:cNvPr id="11" name="AutoShape 697"/>
            <p:cNvSpPr>
              <a:spLocks noChangeAspect="1" noChangeArrowheads="1" noTextEdit="1"/>
            </p:cNvSpPr>
            <p:nvPr/>
          </p:nvSpPr>
          <p:spPr bwMode="auto">
            <a:xfrm>
              <a:off x="561" y="2271"/>
              <a:ext cx="4634" cy="1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" name="Oval 699"/>
            <p:cNvSpPr>
              <a:spLocks noChangeArrowheads="1"/>
            </p:cNvSpPr>
            <p:nvPr/>
          </p:nvSpPr>
          <p:spPr bwMode="auto">
            <a:xfrm>
              <a:off x="561" y="2905"/>
              <a:ext cx="483" cy="484"/>
            </a:xfrm>
            <a:prstGeom prst="ellipse">
              <a:avLst/>
            </a:prstGeom>
            <a:solidFill>
              <a:srgbClr val="8414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" name="Freeform 700"/>
            <p:cNvSpPr>
              <a:spLocks/>
            </p:cNvSpPr>
            <p:nvPr/>
          </p:nvSpPr>
          <p:spPr bwMode="auto">
            <a:xfrm>
              <a:off x="1200" y="2269"/>
              <a:ext cx="1559" cy="1113"/>
            </a:xfrm>
            <a:custGeom>
              <a:avLst/>
              <a:gdLst>
                <a:gd name="T0" fmla="*/ 0 w 659"/>
                <a:gd name="T1" fmla="*/ 0 h 469"/>
                <a:gd name="T2" fmla="*/ 0 w 659"/>
                <a:gd name="T3" fmla="*/ 469 h 469"/>
                <a:gd name="T4" fmla="*/ 85 w 659"/>
                <a:gd name="T5" fmla="*/ 469 h 469"/>
                <a:gd name="T6" fmla="*/ 85 w 659"/>
                <a:gd name="T7" fmla="*/ 72 h 469"/>
                <a:gd name="T8" fmla="*/ 282 w 659"/>
                <a:gd name="T9" fmla="*/ 72 h 469"/>
                <a:gd name="T10" fmla="*/ 282 w 659"/>
                <a:gd name="T11" fmla="*/ 469 h 469"/>
                <a:gd name="T12" fmla="*/ 367 w 659"/>
                <a:gd name="T13" fmla="*/ 469 h 469"/>
                <a:gd name="T14" fmla="*/ 367 w 659"/>
                <a:gd name="T15" fmla="*/ 72 h 469"/>
                <a:gd name="T16" fmla="*/ 498 w 659"/>
                <a:gd name="T17" fmla="*/ 72 h 469"/>
                <a:gd name="T18" fmla="*/ 573 w 659"/>
                <a:gd name="T19" fmla="*/ 155 h 469"/>
                <a:gd name="T20" fmla="*/ 573 w 659"/>
                <a:gd name="T21" fmla="*/ 469 h 469"/>
                <a:gd name="T22" fmla="*/ 659 w 659"/>
                <a:gd name="T23" fmla="*/ 469 h 469"/>
                <a:gd name="T24" fmla="*/ 659 w 659"/>
                <a:gd name="T25" fmla="*/ 132 h 469"/>
                <a:gd name="T26" fmla="*/ 541 w 659"/>
                <a:gd name="T27" fmla="*/ 0 h 469"/>
                <a:gd name="T28" fmla="*/ 0 w 659"/>
                <a:gd name="T29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9" h="469">
                  <a:moveTo>
                    <a:pt x="0" y="0"/>
                  </a:moveTo>
                  <a:cubicBezTo>
                    <a:pt x="0" y="469"/>
                    <a:pt x="0" y="469"/>
                    <a:pt x="0" y="469"/>
                  </a:cubicBezTo>
                  <a:cubicBezTo>
                    <a:pt x="85" y="469"/>
                    <a:pt x="85" y="469"/>
                    <a:pt x="85" y="469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85" y="72"/>
                    <a:pt x="218" y="72"/>
                    <a:pt x="282" y="72"/>
                  </a:cubicBezTo>
                  <a:cubicBezTo>
                    <a:pt x="282" y="469"/>
                    <a:pt x="282" y="469"/>
                    <a:pt x="282" y="469"/>
                  </a:cubicBezTo>
                  <a:cubicBezTo>
                    <a:pt x="367" y="469"/>
                    <a:pt x="367" y="469"/>
                    <a:pt x="367" y="469"/>
                  </a:cubicBezTo>
                  <a:cubicBezTo>
                    <a:pt x="367" y="72"/>
                    <a:pt x="367" y="72"/>
                    <a:pt x="367" y="72"/>
                  </a:cubicBezTo>
                  <a:cubicBezTo>
                    <a:pt x="424" y="72"/>
                    <a:pt x="472" y="72"/>
                    <a:pt x="498" y="72"/>
                  </a:cubicBezTo>
                  <a:cubicBezTo>
                    <a:pt x="542" y="72"/>
                    <a:pt x="573" y="98"/>
                    <a:pt x="573" y="155"/>
                  </a:cubicBezTo>
                  <a:cubicBezTo>
                    <a:pt x="573" y="469"/>
                    <a:pt x="573" y="469"/>
                    <a:pt x="573" y="469"/>
                  </a:cubicBezTo>
                  <a:cubicBezTo>
                    <a:pt x="659" y="469"/>
                    <a:pt x="659" y="469"/>
                    <a:pt x="659" y="469"/>
                  </a:cubicBezTo>
                  <a:cubicBezTo>
                    <a:pt x="659" y="346"/>
                    <a:pt x="659" y="239"/>
                    <a:pt x="659" y="132"/>
                  </a:cubicBezTo>
                  <a:cubicBezTo>
                    <a:pt x="659" y="68"/>
                    <a:pt x="626" y="0"/>
                    <a:pt x="54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F6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" name="Freeform 701"/>
            <p:cNvSpPr>
              <a:spLocks/>
            </p:cNvSpPr>
            <p:nvPr/>
          </p:nvSpPr>
          <p:spPr bwMode="auto">
            <a:xfrm>
              <a:off x="2877" y="2269"/>
              <a:ext cx="1107" cy="1113"/>
            </a:xfrm>
            <a:custGeom>
              <a:avLst/>
              <a:gdLst>
                <a:gd name="T0" fmla="*/ 121 w 468"/>
                <a:gd name="T1" fmla="*/ 0 h 469"/>
                <a:gd name="T2" fmla="*/ 0 w 468"/>
                <a:gd name="T3" fmla="*/ 130 h 469"/>
                <a:gd name="T4" fmla="*/ 115 w 468"/>
                <a:gd name="T5" fmla="*/ 266 h 469"/>
                <a:gd name="T6" fmla="*/ 319 w 468"/>
                <a:gd name="T7" fmla="*/ 266 h 469"/>
                <a:gd name="T8" fmla="*/ 381 w 468"/>
                <a:gd name="T9" fmla="*/ 335 h 469"/>
                <a:gd name="T10" fmla="*/ 320 w 468"/>
                <a:gd name="T11" fmla="*/ 398 h 469"/>
                <a:gd name="T12" fmla="*/ 8 w 468"/>
                <a:gd name="T13" fmla="*/ 398 h 469"/>
                <a:gd name="T14" fmla="*/ 8 w 468"/>
                <a:gd name="T15" fmla="*/ 469 h 469"/>
                <a:gd name="T16" fmla="*/ 356 w 468"/>
                <a:gd name="T17" fmla="*/ 469 h 469"/>
                <a:gd name="T18" fmla="*/ 468 w 468"/>
                <a:gd name="T19" fmla="*/ 336 h 469"/>
                <a:gd name="T20" fmla="*/ 362 w 468"/>
                <a:gd name="T21" fmla="*/ 194 h 469"/>
                <a:gd name="T22" fmla="*/ 142 w 468"/>
                <a:gd name="T23" fmla="*/ 194 h 469"/>
                <a:gd name="T24" fmla="*/ 86 w 468"/>
                <a:gd name="T25" fmla="*/ 132 h 469"/>
                <a:gd name="T26" fmla="*/ 151 w 468"/>
                <a:gd name="T27" fmla="*/ 72 h 469"/>
                <a:gd name="T28" fmla="*/ 452 w 468"/>
                <a:gd name="T29" fmla="*/ 72 h 469"/>
                <a:gd name="T30" fmla="*/ 452 w 468"/>
                <a:gd name="T31" fmla="*/ 0 h 469"/>
                <a:gd name="T32" fmla="*/ 121 w 468"/>
                <a:gd name="T33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8" h="469">
                  <a:moveTo>
                    <a:pt x="121" y="0"/>
                  </a:moveTo>
                  <a:cubicBezTo>
                    <a:pt x="28" y="0"/>
                    <a:pt x="0" y="62"/>
                    <a:pt x="0" y="130"/>
                  </a:cubicBezTo>
                  <a:cubicBezTo>
                    <a:pt x="0" y="204"/>
                    <a:pt x="31" y="266"/>
                    <a:pt x="115" y="266"/>
                  </a:cubicBezTo>
                  <a:cubicBezTo>
                    <a:pt x="191" y="266"/>
                    <a:pt x="262" y="266"/>
                    <a:pt x="319" y="266"/>
                  </a:cubicBezTo>
                  <a:cubicBezTo>
                    <a:pt x="381" y="266"/>
                    <a:pt x="381" y="314"/>
                    <a:pt x="381" y="335"/>
                  </a:cubicBezTo>
                  <a:cubicBezTo>
                    <a:pt x="381" y="356"/>
                    <a:pt x="381" y="398"/>
                    <a:pt x="320" y="398"/>
                  </a:cubicBezTo>
                  <a:cubicBezTo>
                    <a:pt x="272" y="398"/>
                    <a:pt x="8" y="398"/>
                    <a:pt x="8" y="398"/>
                  </a:cubicBezTo>
                  <a:cubicBezTo>
                    <a:pt x="8" y="398"/>
                    <a:pt x="8" y="449"/>
                    <a:pt x="8" y="469"/>
                  </a:cubicBezTo>
                  <a:cubicBezTo>
                    <a:pt x="356" y="469"/>
                    <a:pt x="356" y="469"/>
                    <a:pt x="356" y="469"/>
                  </a:cubicBezTo>
                  <a:cubicBezTo>
                    <a:pt x="443" y="469"/>
                    <a:pt x="468" y="418"/>
                    <a:pt x="468" y="336"/>
                  </a:cubicBezTo>
                  <a:cubicBezTo>
                    <a:pt x="468" y="238"/>
                    <a:pt x="436" y="194"/>
                    <a:pt x="362" y="194"/>
                  </a:cubicBezTo>
                  <a:cubicBezTo>
                    <a:pt x="274" y="194"/>
                    <a:pt x="213" y="194"/>
                    <a:pt x="142" y="194"/>
                  </a:cubicBezTo>
                  <a:cubicBezTo>
                    <a:pt x="86" y="194"/>
                    <a:pt x="86" y="157"/>
                    <a:pt x="86" y="132"/>
                  </a:cubicBezTo>
                  <a:cubicBezTo>
                    <a:pt x="86" y="112"/>
                    <a:pt x="92" y="72"/>
                    <a:pt x="151" y="72"/>
                  </a:cubicBezTo>
                  <a:cubicBezTo>
                    <a:pt x="214" y="72"/>
                    <a:pt x="452" y="72"/>
                    <a:pt x="452" y="72"/>
                  </a:cubicBezTo>
                  <a:cubicBezTo>
                    <a:pt x="452" y="43"/>
                    <a:pt x="452" y="27"/>
                    <a:pt x="452" y="0"/>
                  </a:cubicBezTo>
                  <a:cubicBezTo>
                    <a:pt x="121" y="0"/>
                    <a:pt x="121" y="0"/>
                    <a:pt x="121" y="0"/>
                  </a:cubicBezTo>
                  <a:close/>
                </a:path>
              </a:pathLst>
            </a:custGeom>
            <a:solidFill>
              <a:srgbClr val="6F6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" name="Freeform 702"/>
            <p:cNvSpPr>
              <a:spLocks noEditPoints="1"/>
            </p:cNvSpPr>
            <p:nvPr/>
          </p:nvSpPr>
          <p:spPr bwMode="auto">
            <a:xfrm>
              <a:off x="4107" y="2269"/>
              <a:ext cx="1090" cy="1455"/>
            </a:xfrm>
            <a:custGeom>
              <a:avLst/>
              <a:gdLst>
                <a:gd name="T0" fmla="*/ 170 w 461"/>
                <a:gd name="T1" fmla="*/ 0 h 613"/>
                <a:gd name="T2" fmla="*/ 44 w 461"/>
                <a:gd name="T3" fmla="*/ 29 h 613"/>
                <a:gd name="T4" fmla="*/ 0 w 461"/>
                <a:gd name="T5" fmla="*/ 149 h 613"/>
                <a:gd name="T6" fmla="*/ 0 w 461"/>
                <a:gd name="T7" fmla="*/ 233 h 613"/>
                <a:gd name="T8" fmla="*/ 0 w 461"/>
                <a:gd name="T9" fmla="*/ 318 h 613"/>
                <a:gd name="T10" fmla="*/ 47 w 461"/>
                <a:gd name="T11" fmla="*/ 445 h 613"/>
                <a:gd name="T12" fmla="*/ 170 w 461"/>
                <a:gd name="T13" fmla="*/ 469 h 613"/>
                <a:gd name="T14" fmla="*/ 376 w 461"/>
                <a:gd name="T15" fmla="*/ 469 h 613"/>
                <a:gd name="T16" fmla="*/ 376 w 461"/>
                <a:gd name="T17" fmla="*/ 487 h 613"/>
                <a:gd name="T18" fmla="*/ 328 w 461"/>
                <a:gd name="T19" fmla="*/ 538 h 613"/>
                <a:gd name="T20" fmla="*/ 61 w 461"/>
                <a:gd name="T21" fmla="*/ 538 h 613"/>
                <a:gd name="T22" fmla="*/ 61 w 461"/>
                <a:gd name="T23" fmla="*/ 613 h 613"/>
                <a:gd name="T24" fmla="*/ 356 w 461"/>
                <a:gd name="T25" fmla="*/ 613 h 613"/>
                <a:gd name="T26" fmla="*/ 461 w 461"/>
                <a:gd name="T27" fmla="*/ 511 h 613"/>
                <a:gd name="T28" fmla="*/ 461 w 461"/>
                <a:gd name="T29" fmla="*/ 0 h 613"/>
                <a:gd name="T30" fmla="*/ 170 w 461"/>
                <a:gd name="T31" fmla="*/ 0 h 613"/>
                <a:gd name="T32" fmla="*/ 376 w 461"/>
                <a:gd name="T33" fmla="*/ 398 h 613"/>
                <a:gd name="T34" fmla="*/ 196 w 461"/>
                <a:gd name="T35" fmla="*/ 398 h 613"/>
                <a:gd name="T36" fmla="*/ 88 w 461"/>
                <a:gd name="T37" fmla="*/ 333 h 613"/>
                <a:gd name="T38" fmla="*/ 88 w 461"/>
                <a:gd name="T39" fmla="*/ 231 h 613"/>
                <a:gd name="T40" fmla="*/ 88 w 461"/>
                <a:gd name="T41" fmla="*/ 148 h 613"/>
                <a:gd name="T42" fmla="*/ 200 w 461"/>
                <a:gd name="T43" fmla="*/ 72 h 613"/>
                <a:gd name="T44" fmla="*/ 376 w 461"/>
                <a:gd name="T45" fmla="*/ 72 h 613"/>
                <a:gd name="T46" fmla="*/ 376 w 461"/>
                <a:gd name="T47" fmla="*/ 398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613">
                  <a:moveTo>
                    <a:pt x="170" y="0"/>
                  </a:moveTo>
                  <a:cubicBezTo>
                    <a:pt x="94" y="0"/>
                    <a:pt x="65" y="12"/>
                    <a:pt x="44" y="29"/>
                  </a:cubicBezTo>
                  <a:cubicBezTo>
                    <a:pt x="22" y="47"/>
                    <a:pt x="1" y="70"/>
                    <a:pt x="0" y="149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402"/>
                    <a:pt x="23" y="425"/>
                    <a:pt x="47" y="445"/>
                  </a:cubicBezTo>
                  <a:cubicBezTo>
                    <a:pt x="63" y="456"/>
                    <a:pt x="89" y="469"/>
                    <a:pt x="170" y="469"/>
                  </a:cubicBezTo>
                  <a:cubicBezTo>
                    <a:pt x="376" y="469"/>
                    <a:pt x="376" y="469"/>
                    <a:pt x="376" y="469"/>
                  </a:cubicBezTo>
                  <a:cubicBezTo>
                    <a:pt x="376" y="469"/>
                    <a:pt x="376" y="484"/>
                    <a:pt x="376" y="487"/>
                  </a:cubicBezTo>
                  <a:cubicBezTo>
                    <a:pt x="376" y="523"/>
                    <a:pt x="369" y="538"/>
                    <a:pt x="328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613"/>
                    <a:pt x="61" y="613"/>
                    <a:pt x="61" y="613"/>
                  </a:cubicBezTo>
                  <a:cubicBezTo>
                    <a:pt x="356" y="613"/>
                    <a:pt x="356" y="613"/>
                    <a:pt x="356" y="613"/>
                  </a:cubicBezTo>
                  <a:cubicBezTo>
                    <a:pt x="435" y="613"/>
                    <a:pt x="461" y="578"/>
                    <a:pt x="461" y="511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170" y="0"/>
                  </a:lnTo>
                  <a:close/>
                  <a:moveTo>
                    <a:pt x="376" y="398"/>
                  </a:moveTo>
                  <a:cubicBezTo>
                    <a:pt x="196" y="398"/>
                    <a:pt x="196" y="398"/>
                    <a:pt x="196" y="398"/>
                  </a:cubicBezTo>
                  <a:cubicBezTo>
                    <a:pt x="143" y="398"/>
                    <a:pt x="89" y="402"/>
                    <a:pt x="88" y="333"/>
                  </a:cubicBezTo>
                  <a:cubicBezTo>
                    <a:pt x="88" y="330"/>
                    <a:pt x="88" y="305"/>
                    <a:pt x="88" y="231"/>
                  </a:cubicBezTo>
                  <a:cubicBezTo>
                    <a:pt x="88" y="169"/>
                    <a:pt x="87" y="154"/>
                    <a:pt x="88" y="148"/>
                  </a:cubicBezTo>
                  <a:cubicBezTo>
                    <a:pt x="91" y="90"/>
                    <a:pt x="112" y="70"/>
                    <a:pt x="200" y="72"/>
                  </a:cubicBezTo>
                  <a:cubicBezTo>
                    <a:pt x="205" y="72"/>
                    <a:pt x="376" y="72"/>
                    <a:pt x="376" y="72"/>
                  </a:cubicBezTo>
                  <a:lnTo>
                    <a:pt x="376" y="398"/>
                  </a:lnTo>
                  <a:close/>
                </a:path>
              </a:pathLst>
            </a:custGeom>
            <a:solidFill>
              <a:srgbClr val="6F6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9680848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wo Contents (ms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anchor="ctr"/>
          <a:lstStyle/>
          <a:p>
            <a:r>
              <a:rPr lang="en-US" noProof="0" smtClean="0"/>
              <a:t>Click to edit Master title style</a:t>
            </a:r>
            <a:endParaRPr lang="de-DE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373063" y="1633538"/>
            <a:ext cx="4410476" cy="43164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5152030" y="1633538"/>
            <a:ext cx="4365507" cy="43164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80999" y="134279"/>
            <a:ext cx="7454706" cy="27622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6"/>
                </a:solidFill>
              </a:defRPr>
            </a:lvl2pPr>
            <a:lvl3pPr marL="914400" indent="0">
              <a:buNone/>
              <a:defRPr>
                <a:solidFill>
                  <a:schemeClr val="accent6"/>
                </a:solidFill>
              </a:defRPr>
            </a:lvl3pPr>
            <a:lvl4pPr marL="1371600" indent="0">
              <a:buNone/>
              <a:defRPr>
                <a:solidFill>
                  <a:schemeClr val="accent6"/>
                </a:solidFill>
              </a:defRPr>
            </a:lvl4pPr>
            <a:lvl5pPr marL="1828800" indent="0">
              <a:buNone/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de-DE" noProof="0" dirty="0" smtClean="0"/>
              <a:t>Enter Title</a:t>
            </a:r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8"/>
          </p:nvPr>
        </p:nvSpPr>
        <p:spPr bwMode="gray"/>
        <p:txBody>
          <a:bodyPr/>
          <a:lstStyle/>
          <a:p>
            <a:r>
              <a:rPr lang="de-DE" smtClean="0"/>
              <a:t>© msg | Monat 2016 | Präsentationstitel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9"/>
          </p:nvPr>
        </p:nvSpPr>
        <p:spPr bwMode="gray"/>
        <p:txBody>
          <a:bodyPr/>
          <a:lstStyle/>
          <a:p>
            <a:fld id="{3960B6C3-C496-4A7C-9C45-3D663D266B2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5" name="Textplatzhalter 15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80999" y="5949951"/>
            <a:ext cx="7454030" cy="370457"/>
          </a:xfrm>
          <a:prstGeom prst="rect">
            <a:avLst/>
          </a:prstGeom>
        </p:spPr>
        <p:txBody>
          <a:bodyPr anchor="b">
            <a:noAutofit/>
          </a:bodyPr>
          <a:lstStyle>
            <a:lvl1pPr marL="180975" indent="-180975">
              <a:lnSpc>
                <a:spcPct val="100000"/>
              </a:lnSpc>
              <a:spcBef>
                <a:spcPts val="0"/>
              </a:spcBef>
              <a:buClrTx/>
              <a:buFont typeface="+mj-lt"/>
              <a:buAutoNum type="arabicPeriod"/>
              <a:defRPr sz="800" baseline="0">
                <a:solidFill>
                  <a:schemeClr val="tx2"/>
                </a:solidFill>
              </a:defRPr>
            </a:lvl1pPr>
            <a:lvl2pPr marL="457200" indent="0">
              <a:buNone/>
              <a:defRPr sz="800">
                <a:solidFill>
                  <a:schemeClr val="tx2"/>
                </a:solidFill>
              </a:defRPr>
            </a:lvl2pPr>
            <a:lvl3pPr marL="914400" indent="0">
              <a:buNone/>
              <a:defRPr sz="800">
                <a:solidFill>
                  <a:schemeClr val="tx2"/>
                </a:solidFill>
              </a:defRPr>
            </a:lvl3pPr>
            <a:lvl4pPr marL="1371600" indent="0">
              <a:buNone/>
              <a:defRPr sz="800">
                <a:solidFill>
                  <a:schemeClr val="tx2"/>
                </a:solidFill>
              </a:defRPr>
            </a:lvl4pPr>
            <a:lvl5pPr marL="1828800" indent="0">
              <a:buNone/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de-DE" noProof="0" dirty="0" err="1" smtClean="0"/>
              <a:t>Footnote</a:t>
            </a:r>
            <a:r>
              <a:rPr lang="de-DE" dirty="0" smtClean="0"/>
              <a:t> / </a:t>
            </a:r>
            <a:r>
              <a:rPr lang="de-DE" dirty="0" err="1" smtClean="0"/>
              <a:t>source</a:t>
            </a:r>
            <a:endParaRPr lang="de-DE" dirty="0" smtClean="0"/>
          </a:p>
        </p:txBody>
      </p:sp>
      <p:grpSp>
        <p:nvGrpSpPr>
          <p:cNvPr id="10" name="Group 698"/>
          <p:cNvGrpSpPr>
            <a:grpSpLocks noChangeAspect="1"/>
          </p:cNvGrpSpPr>
          <p:nvPr/>
        </p:nvGrpSpPr>
        <p:grpSpPr bwMode="auto">
          <a:xfrm>
            <a:off x="8366759" y="244068"/>
            <a:ext cx="1158241" cy="363169"/>
            <a:chOff x="561" y="2271"/>
            <a:chExt cx="4634" cy="1453"/>
          </a:xfrm>
        </p:grpSpPr>
        <p:sp>
          <p:nvSpPr>
            <p:cNvPr id="12" name="AutoShape 697"/>
            <p:cNvSpPr>
              <a:spLocks noChangeAspect="1" noChangeArrowheads="1" noTextEdit="1"/>
            </p:cNvSpPr>
            <p:nvPr/>
          </p:nvSpPr>
          <p:spPr bwMode="auto">
            <a:xfrm>
              <a:off x="561" y="2271"/>
              <a:ext cx="4634" cy="1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" name="Oval 699"/>
            <p:cNvSpPr>
              <a:spLocks noChangeArrowheads="1"/>
            </p:cNvSpPr>
            <p:nvPr/>
          </p:nvSpPr>
          <p:spPr bwMode="auto">
            <a:xfrm>
              <a:off x="561" y="2905"/>
              <a:ext cx="483" cy="484"/>
            </a:xfrm>
            <a:prstGeom prst="ellipse">
              <a:avLst/>
            </a:prstGeom>
            <a:solidFill>
              <a:srgbClr val="8414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" name="Freeform 700"/>
            <p:cNvSpPr>
              <a:spLocks/>
            </p:cNvSpPr>
            <p:nvPr/>
          </p:nvSpPr>
          <p:spPr bwMode="auto">
            <a:xfrm>
              <a:off x="1200" y="2269"/>
              <a:ext cx="1559" cy="1113"/>
            </a:xfrm>
            <a:custGeom>
              <a:avLst/>
              <a:gdLst>
                <a:gd name="T0" fmla="*/ 0 w 659"/>
                <a:gd name="T1" fmla="*/ 0 h 469"/>
                <a:gd name="T2" fmla="*/ 0 w 659"/>
                <a:gd name="T3" fmla="*/ 469 h 469"/>
                <a:gd name="T4" fmla="*/ 85 w 659"/>
                <a:gd name="T5" fmla="*/ 469 h 469"/>
                <a:gd name="T6" fmla="*/ 85 w 659"/>
                <a:gd name="T7" fmla="*/ 72 h 469"/>
                <a:gd name="T8" fmla="*/ 282 w 659"/>
                <a:gd name="T9" fmla="*/ 72 h 469"/>
                <a:gd name="T10" fmla="*/ 282 w 659"/>
                <a:gd name="T11" fmla="*/ 469 h 469"/>
                <a:gd name="T12" fmla="*/ 367 w 659"/>
                <a:gd name="T13" fmla="*/ 469 h 469"/>
                <a:gd name="T14" fmla="*/ 367 w 659"/>
                <a:gd name="T15" fmla="*/ 72 h 469"/>
                <a:gd name="T16" fmla="*/ 498 w 659"/>
                <a:gd name="T17" fmla="*/ 72 h 469"/>
                <a:gd name="T18" fmla="*/ 573 w 659"/>
                <a:gd name="T19" fmla="*/ 155 h 469"/>
                <a:gd name="T20" fmla="*/ 573 w 659"/>
                <a:gd name="T21" fmla="*/ 469 h 469"/>
                <a:gd name="T22" fmla="*/ 659 w 659"/>
                <a:gd name="T23" fmla="*/ 469 h 469"/>
                <a:gd name="T24" fmla="*/ 659 w 659"/>
                <a:gd name="T25" fmla="*/ 132 h 469"/>
                <a:gd name="T26" fmla="*/ 541 w 659"/>
                <a:gd name="T27" fmla="*/ 0 h 469"/>
                <a:gd name="T28" fmla="*/ 0 w 659"/>
                <a:gd name="T29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9" h="469">
                  <a:moveTo>
                    <a:pt x="0" y="0"/>
                  </a:moveTo>
                  <a:cubicBezTo>
                    <a:pt x="0" y="469"/>
                    <a:pt x="0" y="469"/>
                    <a:pt x="0" y="469"/>
                  </a:cubicBezTo>
                  <a:cubicBezTo>
                    <a:pt x="85" y="469"/>
                    <a:pt x="85" y="469"/>
                    <a:pt x="85" y="469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85" y="72"/>
                    <a:pt x="218" y="72"/>
                    <a:pt x="282" y="72"/>
                  </a:cubicBezTo>
                  <a:cubicBezTo>
                    <a:pt x="282" y="469"/>
                    <a:pt x="282" y="469"/>
                    <a:pt x="282" y="469"/>
                  </a:cubicBezTo>
                  <a:cubicBezTo>
                    <a:pt x="367" y="469"/>
                    <a:pt x="367" y="469"/>
                    <a:pt x="367" y="469"/>
                  </a:cubicBezTo>
                  <a:cubicBezTo>
                    <a:pt x="367" y="72"/>
                    <a:pt x="367" y="72"/>
                    <a:pt x="367" y="72"/>
                  </a:cubicBezTo>
                  <a:cubicBezTo>
                    <a:pt x="424" y="72"/>
                    <a:pt x="472" y="72"/>
                    <a:pt x="498" y="72"/>
                  </a:cubicBezTo>
                  <a:cubicBezTo>
                    <a:pt x="542" y="72"/>
                    <a:pt x="573" y="98"/>
                    <a:pt x="573" y="155"/>
                  </a:cubicBezTo>
                  <a:cubicBezTo>
                    <a:pt x="573" y="469"/>
                    <a:pt x="573" y="469"/>
                    <a:pt x="573" y="469"/>
                  </a:cubicBezTo>
                  <a:cubicBezTo>
                    <a:pt x="659" y="469"/>
                    <a:pt x="659" y="469"/>
                    <a:pt x="659" y="469"/>
                  </a:cubicBezTo>
                  <a:cubicBezTo>
                    <a:pt x="659" y="346"/>
                    <a:pt x="659" y="239"/>
                    <a:pt x="659" y="132"/>
                  </a:cubicBezTo>
                  <a:cubicBezTo>
                    <a:pt x="659" y="68"/>
                    <a:pt x="626" y="0"/>
                    <a:pt x="54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F6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Freeform 701"/>
            <p:cNvSpPr>
              <a:spLocks/>
            </p:cNvSpPr>
            <p:nvPr/>
          </p:nvSpPr>
          <p:spPr bwMode="auto">
            <a:xfrm>
              <a:off x="2877" y="2269"/>
              <a:ext cx="1107" cy="1113"/>
            </a:xfrm>
            <a:custGeom>
              <a:avLst/>
              <a:gdLst>
                <a:gd name="T0" fmla="*/ 121 w 468"/>
                <a:gd name="T1" fmla="*/ 0 h 469"/>
                <a:gd name="T2" fmla="*/ 0 w 468"/>
                <a:gd name="T3" fmla="*/ 130 h 469"/>
                <a:gd name="T4" fmla="*/ 115 w 468"/>
                <a:gd name="T5" fmla="*/ 266 h 469"/>
                <a:gd name="T6" fmla="*/ 319 w 468"/>
                <a:gd name="T7" fmla="*/ 266 h 469"/>
                <a:gd name="T8" fmla="*/ 381 w 468"/>
                <a:gd name="T9" fmla="*/ 335 h 469"/>
                <a:gd name="T10" fmla="*/ 320 w 468"/>
                <a:gd name="T11" fmla="*/ 398 h 469"/>
                <a:gd name="T12" fmla="*/ 8 w 468"/>
                <a:gd name="T13" fmla="*/ 398 h 469"/>
                <a:gd name="T14" fmla="*/ 8 w 468"/>
                <a:gd name="T15" fmla="*/ 469 h 469"/>
                <a:gd name="T16" fmla="*/ 356 w 468"/>
                <a:gd name="T17" fmla="*/ 469 h 469"/>
                <a:gd name="T18" fmla="*/ 468 w 468"/>
                <a:gd name="T19" fmla="*/ 336 h 469"/>
                <a:gd name="T20" fmla="*/ 362 w 468"/>
                <a:gd name="T21" fmla="*/ 194 h 469"/>
                <a:gd name="T22" fmla="*/ 142 w 468"/>
                <a:gd name="T23" fmla="*/ 194 h 469"/>
                <a:gd name="T24" fmla="*/ 86 w 468"/>
                <a:gd name="T25" fmla="*/ 132 h 469"/>
                <a:gd name="T26" fmla="*/ 151 w 468"/>
                <a:gd name="T27" fmla="*/ 72 h 469"/>
                <a:gd name="T28" fmla="*/ 452 w 468"/>
                <a:gd name="T29" fmla="*/ 72 h 469"/>
                <a:gd name="T30" fmla="*/ 452 w 468"/>
                <a:gd name="T31" fmla="*/ 0 h 469"/>
                <a:gd name="T32" fmla="*/ 121 w 468"/>
                <a:gd name="T33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8" h="469">
                  <a:moveTo>
                    <a:pt x="121" y="0"/>
                  </a:moveTo>
                  <a:cubicBezTo>
                    <a:pt x="28" y="0"/>
                    <a:pt x="0" y="62"/>
                    <a:pt x="0" y="130"/>
                  </a:cubicBezTo>
                  <a:cubicBezTo>
                    <a:pt x="0" y="204"/>
                    <a:pt x="31" y="266"/>
                    <a:pt x="115" y="266"/>
                  </a:cubicBezTo>
                  <a:cubicBezTo>
                    <a:pt x="191" y="266"/>
                    <a:pt x="262" y="266"/>
                    <a:pt x="319" y="266"/>
                  </a:cubicBezTo>
                  <a:cubicBezTo>
                    <a:pt x="381" y="266"/>
                    <a:pt x="381" y="314"/>
                    <a:pt x="381" y="335"/>
                  </a:cubicBezTo>
                  <a:cubicBezTo>
                    <a:pt x="381" y="356"/>
                    <a:pt x="381" y="398"/>
                    <a:pt x="320" y="398"/>
                  </a:cubicBezTo>
                  <a:cubicBezTo>
                    <a:pt x="272" y="398"/>
                    <a:pt x="8" y="398"/>
                    <a:pt x="8" y="398"/>
                  </a:cubicBezTo>
                  <a:cubicBezTo>
                    <a:pt x="8" y="398"/>
                    <a:pt x="8" y="449"/>
                    <a:pt x="8" y="469"/>
                  </a:cubicBezTo>
                  <a:cubicBezTo>
                    <a:pt x="356" y="469"/>
                    <a:pt x="356" y="469"/>
                    <a:pt x="356" y="469"/>
                  </a:cubicBezTo>
                  <a:cubicBezTo>
                    <a:pt x="443" y="469"/>
                    <a:pt x="468" y="418"/>
                    <a:pt x="468" y="336"/>
                  </a:cubicBezTo>
                  <a:cubicBezTo>
                    <a:pt x="468" y="238"/>
                    <a:pt x="436" y="194"/>
                    <a:pt x="362" y="194"/>
                  </a:cubicBezTo>
                  <a:cubicBezTo>
                    <a:pt x="274" y="194"/>
                    <a:pt x="213" y="194"/>
                    <a:pt x="142" y="194"/>
                  </a:cubicBezTo>
                  <a:cubicBezTo>
                    <a:pt x="86" y="194"/>
                    <a:pt x="86" y="157"/>
                    <a:pt x="86" y="132"/>
                  </a:cubicBezTo>
                  <a:cubicBezTo>
                    <a:pt x="86" y="112"/>
                    <a:pt x="92" y="72"/>
                    <a:pt x="151" y="72"/>
                  </a:cubicBezTo>
                  <a:cubicBezTo>
                    <a:pt x="214" y="72"/>
                    <a:pt x="452" y="72"/>
                    <a:pt x="452" y="72"/>
                  </a:cubicBezTo>
                  <a:cubicBezTo>
                    <a:pt x="452" y="43"/>
                    <a:pt x="452" y="27"/>
                    <a:pt x="452" y="0"/>
                  </a:cubicBezTo>
                  <a:cubicBezTo>
                    <a:pt x="121" y="0"/>
                    <a:pt x="121" y="0"/>
                    <a:pt x="121" y="0"/>
                  </a:cubicBezTo>
                  <a:close/>
                </a:path>
              </a:pathLst>
            </a:custGeom>
            <a:solidFill>
              <a:srgbClr val="6F6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Freeform 702"/>
            <p:cNvSpPr>
              <a:spLocks noEditPoints="1"/>
            </p:cNvSpPr>
            <p:nvPr/>
          </p:nvSpPr>
          <p:spPr bwMode="auto">
            <a:xfrm>
              <a:off x="4107" y="2269"/>
              <a:ext cx="1090" cy="1455"/>
            </a:xfrm>
            <a:custGeom>
              <a:avLst/>
              <a:gdLst>
                <a:gd name="T0" fmla="*/ 170 w 461"/>
                <a:gd name="T1" fmla="*/ 0 h 613"/>
                <a:gd name="T2" fmla="*/ 44 w 461"/>
                <a:gd name="T3" fmla="*/ 29 h 613"/>
                <a:gd name="T4" fmla="*/ 0 w 461"/>
                <a:gd name="T5" fmla="*/ 149 h 613"/>
                <a:gd name="T6" fmla="*/ 0 w 461"/>
                <a:gd name="T7" fmla="*/ 233 h 613"/>
                <a:gd name="T8" fmla="*/ 0 w 461"/>
                <a:gd name="T9" fmla="*/ 318 h 613"/>
                <a:gd name="T10" fmla="*/ 47 w 461"/>
                <a:gd name="T11" fmla="*/ 445 h 613"/>
                <a:gd name="T12" fmla="*/ 170 w 461"/>
                <a:gd name="T13" fmla="*/ 469 h 613"/>
                <a:gd name="T14" fmla="*/ 376 w 461"/>
                <a:gd name="T15" fmla="*/ 469 h 613"/>
                <a:gd name="T16" fmla="*/ 376 w 461"/>
                <a:gd name="T17" fmla="*/ 487 h 613"/>
                <a:gd name="T18" fmla="*/ 328 w 461"/>
                <a:gd name="T19" fmla="*/ 538 h 613"/>
                <a:gd name="T20" fmla="*/ 61 w 461"/>
                <a:gd name="T21" fmla="*/ 538 h 613"/>
                <a:gd name="T22" fmla="*/ 61 w 461"/>
                <a:gd name="T23" fmla="*/ 613 h 613"/>
                <a:gd name="T24" fmla="*/ 356 w 461"/>
                <a:gd name="T25" fmla="*/ 613 h 613"/>
                <a:gd name="T26" fmla="*/ 461 w 461"/>
                <a:gd name="T27" fmla="*/ 511 h 613"/>
                <a:gd name="T28" fmla="*/ 461 w 461"/>
                <a:gd name="T29" fmla="*/ 0 h 613"/>
                <a:gd name="T30" fmla="*/ 170 w 461"/>
                <a:gd name="T31" fmla="*/ 0 h 613"/>
                <a:gd name="T32" fmla="*/ 376 w 461"/>
                <a:gd name="T33" fmla="*/ 398 h 613"/>
                <a:gd name="T34" fmla="*/ 196 w 461"/>
                <a:gd name="T35" fmla="*/ 398 h 613"/>
                <a:gd name="T36" fmla="*/ 88 w 461"/>
                <a:gd name="T37" fmla="*/ 333 h 613"/>
                <a:gd name="T38" fmla="*/ 88 w 461"/>
                <a:gd name="T39" fmla="*/ 231 h 613"/>
                <a:gd name="T40" fmla="*/ 88 w 461"/>
                <a:gd name="T41" fmla="*/ 148 h 613"/>
                <a:gd name="T42" fmla="*/ 200 w 461"/>
                <a:gd name="T43" fmla="*/ 72 h 613"/>
                <a:gd name="T44" fmla="*/ 376 w 461"/>
                <a:gd name="T45" fmla="*/ 72 h 613"/>
                <a:gd name="T46" fmla="*/ 376 w 461"/>
                <a:gd name="T47" fmla="*/ 398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613">
                  <a:moveTo>
                    <a:pt x="170" y="0"/>
                  </a:moveTo>
                  <a:cubicBezTo>
                    <a:pt x="94" y="0"/>
                    <a:pt x="65" y="12"/>
                    <a:pt x="44" y="29"/>
                  </a:cubicBezTo>
                  <a:cubicBezTo>
                    <a:pt x="22" y="47"/>
                    <a:pt x="1" y="70"/>
                    <a:pt x="0" y="149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402"/>
                    <a:pt x="23" y="425"/>
                    <a:pt x="47" y="445"/>
                  </a:cubicBezTo>
                  <a:cubicBezTo>
                    <a:pt x="63" y="456"/>
                    <a:pt x="89" y="469"/>
                    <a:pt x="170" y="469"/>
                  </a:cubicBezTo>
                  <a:cubicBezTo>
                    <a:pt x="376" y="469"/>
                    <a:pt x="376" y="469"/>
                    <a:pt x="376" y="469"/>
                  </a:cubicBezTo>
                  <a:cubicBezTo>
                    <a:pt x="376" y="469"/>
                    <a:pt x="376" y="484"/>
                    <a:pt x="376" y="487"/>
                  </a:cubicBezTo>
                  <a:cubicBezTo>
                    <a:pt x="376" y="523"/>
                    <a:pt x="369" y="538"/>
                    <a:pt x="328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613"/>
                    <a:pt x="61" y="613"/>
                    <a:pt x="61" y="613"/>
                  </a:cubicBezTo>
                  <a:cubicBezTo>
                    <a:pt x="356" y="613"/>
                    <a:pt x="356" y="613"/>
                    <a:pt x="356" y="613"/>
                  </a:cubicBezTo>
                  <a:cubicBezTo>
                    <a:pt x="435" y="613"/>
                    <a:pt x="461" y="578"/>
                    <a:pt x="461" y="511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170" y="0"/>
                  </a:lnTo>
                  <a:close/>
                  <a:moveTo>
                    <a:pt x="376" y="398"/>
                  </a:moveTo>
                  <a:cubicBezTo>
                    <a:pt x="196" y="398"/>
                    <a:pt x="196" y="398"/>
                    <a:pt x="196" y="398"/>
                  </a:cubicBezTo>
                  <a:cubicBezTo>
                    <a:pt x="143" y="398"/>
                    <a:pt x="89" y="402"/>
                    <a:pt x="88" y="333"/>
                  </a:cubicBezTo>
                  <a:cubicBezTo>
                    <a:pt x="88" y="330"/>
                    <a:pt x="88" y="305"/>
                    <a:pt x="88" y="231"/>
                  </a:cubicBezTo>
                  <a:cubicBezTo>
                    <a:pt x="88" y="169"/>
                    <a:pt x="87" y="154"/>
                    <a:pt x="88" y="148"/>
                  </a:cubicBezTo>
                  <a:cubicBezTo>
                    <a:pt x="91" y="90"/>
                    <a:pt x="112" y="70"/>
                    <a:pt x="200" y="72"/>
                  </a:cubicBezTo>
                  <a:cubicBezTo>
                    <a:pt x="205" y="72"/>
                    <a:pt x="376" y="72"/>
                    <a:pt x="376" y="72"/>
                  </a:cubicBezTo>
                  <a:lnTo>
                    <a:pt x="376" y="398"/>
                  </a:lnTo>
                  <a:close/>
                </a:path>
              </a:pathLst>
            </a:custGeom>
            <a:solidFill>
              <a:srgbClr val="6F6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119421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(ms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/>
          <p:cNvSpPr>
            <a:spLocks noGrp="1"/>
          </p:cNvSpPr>
          <p:nvPr>
            <p:ph type="ftr" sz="quarter" idx="14"/>
          </p:nvPr>
        </p:nvSpPr>
        <p:spPr bwMode="gray"/>
        <p:txBody>
          <a:bodyPr/>
          <a:lstStyle/>
          <a:p>
            <a:r>
              <a:rPr lang="de-DE" smtClean="0"/>
              <a:t>© msg | Monat 2016 | Präsentationstitel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3960B6C3-C496-4A7C-9C45-3D663D266B2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80999" y="134279"/>
            <a:ext cx="7454706" cy="27622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6"/>
                </a:solidFill>
              </a:defRPr>
            </a:lvl2pPr>
            <a:lvl3pPr marL="914400" indent="0">
              <a:buNone/>
              <a:defRPr>
                <a:solidFill>
                  <a:schemeClr val="accent6"/>
                </a:solidFill>
              </a:defRPr>
            </a:lvl3pPr>
            <a:lvl4pPr marL="1371600" indent="0">
              <a:buNone/>
              <a:defRPr>
                <a:solidFill>
                  <a:schemeClr val="accent6"/>
                </a:solidFill>
              </a:defRPr>
            </a:lvl4pPr>
            <a:lvl5pPr marL="1828800" indent="0">
              <a:buNone/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de-DE" dirty="0" smtClean="0"/>
              <a:t>Enter </a:t>
            </a:r>
            <a:r>
              <a:rPr lang="de-DE" noProof="0" dirty="0" smtClean="0"/>
              <a:t>Title</a:t>
            </a:r>
            <a:endParaRPr lang="de-DE" noProof="0" dirty="0"/>
          </a:p>
        </p:txBody>
      </p:sp>
      <p:sp>
        <p:nvSpPr>
          <p:cNvPr id="13" name="Textplatzhalter 15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80999" y="5949951"/>
            <a:ext cx="7454030" cy="370457"/>
          </a:xfrm>
          <a:prstGeom prst="rect">
            <a:avLst/>
          </a:prstGeom>
        </p:spPr>
        <p:txBody>
          <a:bodyPr anchor="b">
            <a:noAutofit/>
          </a:bodyPr>
          <a:lstStyle>
            <a:lvl1pPr marL="180975" indent="-180975">
              <a:lnSpc>
                <a:spcPct val="100000"/>
              </a:lnSpc>
              <a:spcBef>
                <a:spcPts val="0"/>
              </a:spcBef>
              <a:buClrTx/>
              <a:buFont typeface="+mj-lt"/>
              <a:buAutoNum type="arabicPeriod"/>
              <a:defRPr sz="800" baseline="0">
                <a:solidFill>
                  <a:schemeClr val="tx2"/>
                </a:solidFill>
              </a:defRPr>
            </a:lvl1pPr>
            <a:lvl2pPr marL="457200" indent="0">
              <a:buNone/>
              <a:defRPr sz="800">
                <a:solidFill>
                  <a:schemeClr val="tx2"/>
                </a:solidFill>
              </a:defRPr>
            </a:lvl2pPr>
            <a:lvl3pPr marL="914400" indent="0">
              <a:buNone/>
              <a:defRPr sz="800">
                <a:solidFill>
                  <a:schemeClr val="tx2"/>
                </a:solidFill>
              </a:defRPr>
            </a:lvl3pPr>
            <a:lvl4pPr marL="1371600" indent="0">
              <a:buNone/>
              <a:defRPr sz="800">
                <a:solidFill>
                  <a:schemeClr val="tx2"/>
                </a:solidFill>
              </a:defRPr>
            </a:lvl4pPr>
            <a:lvl5pPr marL="1828800" indent="0">
              <a:buNone/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de-DE" noProof="0" dirty="0" err="1" smtClean="0"/>
              <a:t>Footnote</a:t>
            </a:r>
            <a:r>
              <a:rPr lang="de-DE" noProof="0" dirty="0" smtClean="0"/>
              <a:t> / </a:t>
            </a:r>
            <a:r>
              <a:rPr lang="de-DE" noProof="0" dirty="0" err="1" smtClean="0"/>
              <a:t>source</a:t>
            </a:r>
            <a:endParaRPr lang="de-DE" noProof="0" dirty="0" smtClean="0"/>
          </a:p>
        </p:txBody>
      </p:sp>
      <p:grpSp>
        <p:nvGrpSpPr>
          <p:cNvPr id="8" name="Group 698"/>
          <p:cNvGrpSpPr>
            <a:grpSpLocks noChangeAspect="1"/>
          </p:cNvGrpSpPr>
          <p:nvPr/>
        </p:nvGrpSpPr>
        <p:grpSpPr bwMode="auto">
          <a:xfrm>
            <a:off x="8366759" y="244068"/>
            <a:ext cx="1158241" cy="363169"/>
            <a:chOff x="561" y="2271"/>
            <a:chExt cx="4634" cy="1453"/>
          </a:xfrm>
        </p:grpSpPr>
        <p:sp>
          <p:nvSpPr>
            <p:cNvPr id="14" name="AutoShape 697"/>
            <p:cNvSpPr>
              <a:spLocks noChangeAspect="1" noChangeArrowheads="1" noTextEdit="1"/>
            </p:cNvSpPr>
            <p:nvPr/>
          </p:nvSpPr>
          <p:spPr bwMode="auto">
            <a:xfrm>
              <a:off x="561" y="2271"/>
              <a:ext cx="4634" cy="1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" name="Oval 699"/>
            <p:cNvSpPr>
              <a:spLocks noChangeArrowheads="1"/>
            </p:cNvSpPr>
            <p:nvPr/>
          </p:nvSpPr>
          <p:spPr bwMode="auto">
            <a:xfrm>
              <a:off x="561" y="2905"/>
              <a:ext cx="483" cy="484"/>
            </a:xfrm>
            <a:prstGeom prst="ellipse">
              <a:avLst/>
            </a:prstGeom>
            <a:solidFill>
              <a:srgbClr val="8414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Freeform 700"/>
            <p:cNvSpPr>
              <a:spLocks/>
            </p:cNvSpPr>
            <p:nvPr/>
          </p:nvSpPr>
          <p:spPr bwMode="auto">
            <a:xfrm>
              <a:off x="1200" y="2269"/>
              <a:ext cx="1559" cy="1113"/>
            </a:xfrm>
            <a:custGeom>
              <a:avLst/>
              <a:gdLst>
                <a:gd name="T0" fmla="*/ 0 w 659"/>
                <a:gd name="T1" fmla="*/ 0 h 469"/>
                <a:gd name="T2" fmla="*/ 0 w 659"/>
                <a:gd name="T3" fmla="*/ 469 h 469"/>
                <a:gd name="T4" fmla="*/ 85 w 659"/>
                <a:gd name="T5" fmla="*/ 469 h 469"/>
                <a:gd name="T6" fmla="*/ 85 w 659"/>
                <a:gd name="T7" fmla="*/ 72 h 469"/>
                <a:gd name="T8" fmla="*/ 282 w 659"/>
                <a:gd name="T9" fmla="*/ 72 h 469"/>
                <a:gd name="T10" fmla="*/ 282 w 659"/>
                <a:gd name="T11" fmla="*/ 469 h 469"/>
                <a:gd name="T12" fmla="*/ 367 w 659"/>
                <a:gd name="T13" fmla="*/ 469 h 469"/>
                <a:gd name="T14" fmla="*/ 367 w 659"/>
                <a:gd name="T15" fmla="*/ 72 h 469"/>
                <a:gd name="T16" fmla="*/ 498 w 659"/>
                <a:gd name="T17" fmla="*/ 72 h 469"/>
                <a:gd name="T18" fmla="*/ 573 w 659"/>
                <a:gd name="T19" fmla="*/ 155 h 469"/>
                <a:gd name="T20" fmla="*/ 573 w 659"/>
                <a:gd name="T21" fmla="*/ 469 h 469"/>
                <a:gd name="T22" fmla="*/ 659 w 659"/>
                <a:gd name="T23" fmla="*/ 469 h 469"/>
                <a:gd name="T24" fmla="*/ 659 w 659"/>
                <a:gd name="T25" fmla="*/ 132 h 469"/>
                <a:gd name="T26" fmla="*/ 541 w 659"/>
                <a:gd name="T27" fmla="*/ 0 h 469"/>
                <a:gd name="T28" fmla="*/ 0 w 659"/>
                <a:gd name="T29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9" h="469">
                  <a:moveTo>
                    <a:pt x="0" y="0"/>
                  </a:moveTo>
                  <a:cubicBezTo>
                    <a:pt x="0" y="469"/>
                    <a:pt x="0" y="469"/>
                    <a:pt x="0" y="469"/>
                  </a:cubicBezTo>
                  <a:cubicBezTo>
                    <a:pt x="85" y="469"/>
                    <a:pt x="85" y="469"/>
                    <a:pt x="85" y="469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85" y="72"/>
                    <a:pt x="218" y="72"/>
                    <a:pt x="282" y="72"/>
                  </a:cubicBezTo>
                  <a:cubicBezTo>
                    <a:pt x="282" y="469"/>
                    <a:pt x="282" y="469"/>
                    <a:pt x="282" y="469"/>
                  </a:cubicBezTo>
                  <a:cubicBezTo>
                    <a:pt x="367" y="469"/>
                    <a:pt x="367" y="469"/>
                    <a:pt x="367" y="469"/>
                  </a:cubicBezTo>
                  <a:cubicBezTo>
                    <a:pt x="367" y="72"/>
                    <a:pt x="367" y="72"/>
                    <a:pt x="367" y="72"/>
                  </a:cubicBezTo>
                  <a:cubicBezTo>
                    <a:pt x="424" y="72"/>
                    <a:pt x="472" y="72"/>
                    <a:pt x="498" y="72"/>
                  </a:cubicBezTo>
                  <a:cubicBezTo>
                    <a:pt x="542" y="72"/>
                    <a:pt x="573" y="98"/>
                    <a:pt x="573" y="155"/>
                  </a:cubicBezTo>
                  <a:cubicBezTo>
                    <a:pt x="573" y="469"/>
                    <a:pt x="573" y="469"/>
                    <a:pt x="573" y="469"/>
                  </a:cubicBezTo>
                  <a:cubicBezTo>
                    <a:pt x="659" y="469"/>
                    <a:pt x="659" y="469"/>
                    <a:pt x="659" y="469"/>
                  </a:cubicBezTo>
                  <a:cubicBezTo>
                    <a:pt x="659" y="346"/>
                    <a:pt x="659" y="239"/>
                    <a:pt x="659" y="132"/>
                  </a:cubicBezTo>
                  <a:cubicBezTo>
                    <a:pt x="659" y="68"/>
                    <a:pt x="626" y="0"/>
                    <a:pt x="54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F6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Freeform 701"/>
            <p:cNvSpPr>
              <a:spLocks/>
            </p:cNvSpPr>
            <p:nvPr/>
          </p:nvSpPr>
          <p:spPr bwMode="auto">
            <a:xfrm>
              <a:off x="2877" y="2269"/>
              <a:ext cx="1107" cy="1113"/>
            </a:xfrm>
            <a:custGeom>
              <a:avLst/>
              <a:gdLst>
                <a:gd name="T0" fmla="*/ 121 w 468"/>
                <a:gd name="T1" fmla="*/ 0 h 469"/>
                <a:gd name="T2" fmla="*/ 0 w 468"/>
                <a:gd name="T3" fmla="*/ 130 h 469"/>
                <a:gd name="T4" fmla="*/ 115 w 468"/>
                <a:gd name="T5" fmla="*/ 266 h 469"/>
                <a:gd name="T6" fmla="*/ 319 w 468"/>
                <a:gd name="T7" fmla="*/ 266 h 469"/>
                <a:gd name="T8" fmla="*/ 381 w 468"/>
                <a:gd name="T9" fmla="*/ 335 h 469"/>
                <a:gd name="T10" fmla="*/ 320 w 468"/>
                <a:gd name="T11" fmla="*/ 398 h 469"/>
                <a:gd name="T12" fmla="*/ 8 w 468"/>
                <a:gd name="T13" fmla="*/ 398 h 469"/>
                <a:gd name="T14" fmla="*/ 8 w 468"/>
                <a:gd name="T15" fmla="*/ 469 h 469"/>
                <a:gd name="T16" fmla="*/ 356 w 468"/>
                <a:gd name="T17" fmla="*/ 469 h 469"/>
                <a:gd name="T18" fmla="*/ 468 w 468"/>
                <a:gd name="T19" fmla="*/ 336 h 469"/>
                <a:gd name="T20" fmla="*/ 362 w 468"/>
                <a:gd name="T21" fmla="*/ 194 h 469"/>
                <a:gd name="T22" fmla="*/ 142 w 468"/>
                <a:gd name="T23" fmla="*/ 194 h 469"/>
                <a:gd name="T24" fmla="*/ 86 w 468"/>
                <a:gd name="T25" fmla="*/ 132 h 469"/>
                <a:gd name="T26" fmla="*/ 151 w 468"/>
                <a:gd name="T27" fmla="*/ 72 h 469"/>
                <a:gd name="T28" fmla="*/ 452 w 468"/>
                <a:gd name="T29" fmla="*/ 72 h 469"/>
                <a:gd name="T30" fmla="*/ 452 w 468"/>
                <a:gd name="T31" fmla="*/ 0 h 469"/>
                <a:gd name="T32" fmla="*/ 121 w 468"/>
                <a:gd name="T33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8" h="469">
                  <a:moveTo>
                    <a:pt x="121" y="0"/>
                  </a:moveTo>
                  <a:cubicBezTo>
                    <a:pt x="28" y="0"/>
                    <a:pt x="0" y="62"/>
                    <a:pt x="0" y="130"/>
                  </a:cubicBezTo>
                  <a:cubicBezTo>
                    <a:pt x="0" y="204"/>
                    <a:pt x="31" y="266"/>
                    <a:pt x="115" y="266"/>
                  </a:cubicBezTo>
                  <a:cubicBezTo>
                    <a:pt x="191" y="266"/>
                    <a:pt x="262" y="266"/>
                    <a:pt x="319" y="266"/>
                  </a:cubicBezTo>
                  <a:cubicBezTo>
                    <a:pt x="381" y="266"/>
                    <a:pt x="381" y="314"/>
                    <a:pt x="381" y="335"/>
                  </a:cubicBezTo>
                  <a:cubicBezTo>
                    <a:pt x="381" y="356"/>
                    <a:pt x="381" y="398"/>
                    <a:pt x="320" y="398"/>
                  </a:cubicBezTo>
                  <a:cubicBezTo>
                    <a:pt x="272" y="398"/>
                    <a:pt x="8" y="398"/>
                    <a:pt x="8" y="398"/>
                  </a:cubicBezTo>
                  <a:cubicBezTo>
                    <a:pt x="8" y="398"/>
                    <a:pt x="8" y="449"/>
                    <a:pt x="8" y="469"/>
                  </a:cubicBezTo>
                  <a:cubicBezTo>
                    <a:pt x="356" y="469"/>
                    <a:pt x="356" y="469"/>
                    <a:pt x="356" y="469"/>
                  </a:cubicBezTo>
                  <a:cubicBezTo>
                    <a:pt x="443" y="469"/>
                    <a:pt x="468" y="418"/>
                    <a:pt x="468" y="336"/>
                  </a:cubicBezTo>
                  <a:cubicBezTo>
                    <a:pt x="468" y="238"/>
                    <a:pt x="436" y="194"/>
                    <a:pt x="362" y="194"/>
                  </a:cubicBezTo>
                  <a:cubicBezTo>
                    <a:pt x="274" y="194"/>
                    <a:pt x="213" y="194"/>
                    <a:pt x="142" y="194"/>
                  </a:cubicBezTo>
                  <a:cubicBezTo>
                    <a:pt x="86" y="194"/>
                    <a:pt x="86" y="157"/>
                    <a:pt x="86" y="132"/>
                  </a:cubicBezTo>
                  <a:cubicBezTo>
                    <a:pt x="86" y="112"/>
                    <a:pt x="92" y="72"/>
                    <a:pt x="151" y="72"/>
                  </a:cubicBezTo>
                  <a:cubicBezTo>
                    <a:pt x="214" y="72"/>
                    <a:pt x="452" y="72"/>
                    <a:pt x="452" y="72"/>
                  </a:cubicBezTo>
                  <a:cubicBezTo>
                    <a:pt x="452" y="43"/>
                    <a:pt x="452" y="27"/>
                    <a:pt x="452" y="0"/>
                  </a:cubicBezTo>
                  <a:cubicBezTo>
                    <a:pt x="121" y="0"/>
                    <a:pt x="121" y="0"/>
                    <a:pt x="121" y="0"/>
                  </a:cubicBezTo>
                  <a:close/>
                </a:path>
              </a:pathLst>
            </a:custGeom>
            <a:solidFill>
              <a:srgbClr val="6F6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" name="Freeform 702"/>
            <p:cNvSpPr>
              <a:spLocks noEditPoints="1"/>
            </p:cNvSpPr>
            <p:nvPr/>
          </p:nvSpPr>
          <p:spPr bwMode="auto">
            <a:xfrm>
              <a:off x="4107" y="2269"/>
              <a:ext cx="1090" cy="1455"/>
            </a:xfrm>
            <a:custGeom>
              <a:avLst/>
              <a:gdLst>
                <a:gd name="T0" fmla="*/ 170 w 461"/>
                <a:gd name="T1" fmla="*/ 0 h 613"/>
                <a:gd name="T2" fmla="*/ 44 w 461"/>
                <a:gd name="T3" fmla="*/ 29 h 613"/>
                <a:gd name="T4" fmla="*/ 0 w 461"/>
                <a:gd name="T5" fmla="*/ 149 h 613"/>
                <a:gd name="T6" fmla="*/ 0 w 461"/>
                <a:gd name="T7" fmla="*/ 233 h 613"/>
                <a:gd name="T8" fmla="*/ 0 w 461"/>
                <a:gd name="T9" fmla="*/ 318 h 613"/>
                <a:gd name="T10" fmla="*/ 47 w 461"/>
                <a:gd name="T11" fmla="*/ 445 h 613"/>
                <a:gd name="T12" fmla="*/ 170 w 461"/>
                <a:gd name="T13" fmla="*/ 469 h 613"/>
                <a:gd name="T14" fmla="*/ 376 w 461"/>
                <a:gd name="T15" fmla="*/ 469 h 613"/>
                <a:gd name="T16" fmla="*/ 376 w 461"/>
                <a:gd name="T17" fmla="*/ 487 h 613"/>
                <a:gd name="T18" fmla="*/ 328 w 461"/>
                <a:gd name="T19" fmla="*/ 538 h 613"/>
                <a:gd name="T20" fmla="*/ 61 w 461"/>
                <a:gd name="T21" fmla="*/ 538 h 613"/>
                <a:gd name="T22" fmla="*/ 61 w 461"/>
                <a:gd name="T23" fmla="*/ 613 h 613"/>
                <a:gd name="T24" fmla="*/ 356 w 461"/>
                <a:gd name="T25" fmla="*/ 613 h 613"/>
                <a:gd name="T26" fmla="*/ 461 w 461"/>
                <a:gd name="T27" fmla="*/ 511 h 613"/>
                <a:gd name="T28" fmla="*/ 461 w 461"/>
                <a:gd name="T29" fmla="*/ 0 h 613"/>
                <a:gd name="T30" fmla="*/ 170 w 461"/>
                <a:gd name="T31" fmla="*/ 0 h 613"/>
                <a:gd name="T32" fmla="*/ 376 w 461"/>
                <a:gd name="T33" fmla="*/ 398 h 613"/>
                <a:gd name="T34" fmla="*/ 196 w 461"/>
                <a:gd name="T35" fmla="*/ 398 h 613"/>
                <a:gd name="T36" fmla="*/ 88 w 461"/>
                <a:gd name="T37" fmla="*/ 333 h 613"/>
                <a:gd name="T38" fmla="*/ 88 w 461"/>
                <a:gd name="T39" fmla="*/ 231 h 613"/>
                <a:gd name="T40" fmla="*/ 88 w 461"/>
                <a:gd name="T41" fmla="*/ 148 h 613"/>
                <a:gd name="T42" fmla="*/ 200 w 461"/>
                <a:gd name="T43" fmla="*/ 72 h 613"/>
                <a:gd name="T44" fmla="*/ 376 w 461"/>
                <a:gd name="T45" fmla="*/ 72 h 613"/>
                <a:gd name="T46" fmla="*/ 376 w 461"/>
                <a:gd name="T47" fmla="*/ 398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613">
                  <a:moveTo>
                    <a:pt x="170" y="0"/>
                  </a:moveTo>
                  <a:cubicBezTo>
                    <a:pt x="94" y="0"/>
                    <a:pt x="65" y="12"/>
                    <a:pt x="44" y="29"/>
                  </a:cubicBezTo>
                  <a:cubicBezTo>
                    <a:pt x="22" y="47"/>
                    <a:pt x="1" y="70"/>
                    <a:pt x="0" y="149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402"/>
                    <a:pt x="23" y="425"/>
                    <a:pt x="47" y="445"/>
                  </a:cubicBezTo>
                  <a:cubicBezTo>
                    <a:pt x="63" y="456"/>
                    <a:pt x="89" y="469"/>
                    <a:pt x="170" y="469"/>
                  </a:cubicBezTo>
                  <a:cubicBezTo>
                    <a:pt x="376" y="469"/>
                    <a:pt x="376" y="469"/>
                    <a:pt x="376" y="469"/>
                  </a:cubicBezTo>
                  <a:cubicBezTo>
                    <a:pt x="376" y="469"/>
                    <a:pt x="376" y="484"/>
                    <a:pt x="376" y="487"/>
                  </a:cubicBezTo>
                  <a:cubicBezTo>
                    <a:pt x="376" y="523"/>
                    <a:pt x="369" y="538"/>
                    <a:pt x="328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613"/>
                    <a:pt x="61" y="613"/>
                    <a:pt x="61" y="613"/>
                  </a:cubicBezTo>
                  <a:cubicBezTo>
                    <a:pt x="356" y="613"/>
                    <a:pt x="356" y="613"/>
                    <a:pt x="356" y="613"/>
                  </a:cubicBezTo>
                  <a:cubicBezTo>
                    <a:pt x="435" y="613"/>
                    <a:pt x="461" y="578"/>
                    <a:pt x="461" y="511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170" y="0"/>
                  </a:lnTo>
                  <a:close/>
                  <a:moveTo>
                    <a:pt x="376" y="398"/>
                  </a:moveTo>
                  <a:cubicBezTo>
                    <a:pt x="196" y="398"/>
                    <a:pt x="196" y="398"/>
                    <a:pt x="196" y="398"/>
                  </a:cubicBezTo>
                  <a:cubicBezTo>
                    <a:pt x="143" y="398"/>
                    <a:pt x="89" y="402"/>
                    <a:pt x="88" y="333"/>
                  </a:cubicBezTo>
                  <a:cubicBezTo>
                    <a:pt x="88" y="330"/>
                    <a:pt x="88" y="305"/>
                    <a:pt x="88" y="231"/>
                  </a:cubicBezTo>
                  <a:cubicBezTo>
                    <a:pt x="88" y="169"/>
                    <a:pt x="87" y="154"/>
                    <a:pt x="88" y="148"/>
                  </a:cubicBezTo>
                  <a:cubicBezTo>
                    <a:pt x="91" y="90"/>
                    <a:pt x="112" y="70"/>
                    <a:pt x="200" y="72"/>
                  </a:cubicBezTo>
                  <a:cubicBezTo>
                    <a:pt x="205" y="72"/>
                    <a:pt x="376" y="72"/>
                    <a:pt x="376" y="72"/>
                  </a:cubicBezTo>
                  <a:lnTo>
                    <a:pt x="376" y="398"/>
                  </a:lnTo>
                  <a:close/>
                </a:path>
              </a:pathLst>
            </a:custGeom>
            <a:solidFill>
              <a:srgbClr val="6F6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02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pty (ms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de-DE" smtClean="0"/>
              <a:t>© msg | Monat 2016 | Präsentationstitel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3960B6C3-C496-4A7C-9C45-3D663D266B21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33" name="Gerader Verbinder 25"/>
          <p:cNvCxnSpPr/>
          <p:nvPr/>
        </p:nvCxnSpPr>
        <p:spPr bwMode="gray">
          <a:xfrm>
            <a:off x="0" y="6488739"/>
            <a:ext cx="990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698"/>
          <p:cNvGrpSpPr>
            <a:grpSpLocks noChangeAspect="1"/>
          </p:cNvGrpSpPr>
          <p:nvPr/>
        </p:nvGrpSpPr>
        <p:grpSpPr bwMode="auto">
          <a:xfrm>
            <a:off x="8366759" y="244068"/>
            <a:ext cx="1158241" cy="363169"/>
            <a:chOff x="561" y="2271"/>
            <a:chExt cx="4634" cy="1453"/>
          </a:xfrm>
        </p:grpSpPr>
        <p:sp>
          <p:nvSpPr>
            <p:cNvPr id="10" name="AutoShape 697"/>
            <p:cNvSpPr>
              <a:spLocks noChangeAspect="1" noChangeArrowheads="1" noTextEdit="1"/>
            </p:cNvSpPr>
            <p:nvPr/>
          </p:nvSpPr>
          <p:spPr bwMode="auto">
            <a:xfrm>
              <a:off x="561" y="2271"/>
              <a:ext cx="4634" cy="1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1" name="Oval 699"/>
            <p:cNvSpPr>
              <a:spLocks noChangeArrowheads="1"/>
            </p:cNvSpPr>
            <p:nvPr/>
          </p:nvSpPr>
          <p:spPr bwMode="auto">
            <a:xfrm>
              <a:off x="561" y="2905"/>
              <a:ext cx="483" cy="484"/>
            </a:xfrm>
            <a:prstGeom prst="ellipse">
              <a:avLst/>
            </a:prstGeom>
            <a:solidFill>
              <a:srgbClr val="8414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" name="Freeform 700"/>
            <p:cNvSpPr>
              <a:spLocks/>
            </p:cNvSpPr>
            <p:nvPr/>
          </p:nvSpPr>
          <p:spPr bwMode="auto">
            <a:xfrm>
              <a:off x="1200" y="2269"/>
              <a:ext cx="1559" cy="1113"/>
            </a:xfrm>
            <a:custGeom>
              <a:avLst/>
              <a:gdLst>
                <a:gd name="T0" fmla="*/ 0 w 659"/>
                <a:gd name="T1" fmla="*/ 0 h 469"/>
                <a:gd name="T2" fmla="*/ 0 w 659"/>
                <a:gd name="T3" fmla="*/ 469 h 469"/>
                <a:gd name="T4" fmla="*/ 85 w 659"/>
                <a:gd name="T5" fmla="*/ 469 h 469"/>
                <a:gd name="T6" fmla="*/ 85 w 659"/>
                <a:gd name="T7" fmla="*/ 72 h 469"/>
                <a:gd name="T8" fmla="*/ 282 w 659"/>
                <a:gd name="T9" fmla="*/ 72 h 469"/>
                <a:gd name="T10" fmla="*/ 282 w 659"/>
                <a:gd name="T11" fmla="*/ 469 h 469"/>
                <a:gd name="T12" fmla="*/ 367 w 659"/>
                <a:gd name="T13" fmla="*/ 469 h 469"/>
                <a:gd name="T14" fmla="*/ 367 w 659"/>
                <a:gd name="T15" fmla="*/ 72 h 469"/>
                <a:gd name="T16" fmla="*/ 498 w 659"/>
                <a:gd name="T17" fmla="*/ 72 h 469"/>
                <a:gd name="T18" fmla="*/ 573 w 659"/>
                <a:gd name="T19" fmla="*/ 155 h 469"/>
                <a:gd name="T20" fmla="*/ 573 w 659"/>
                <a:gd name="T21" fmla="*/ 469 h 469"/>
                <a:gd name="T22" fmla="*/ 659 w 659"/>
                <a:gd name="T23" fmla="*/ 469 h 469"/>
                <a:gd name="T24" fmla="*/ 659 w 659"/>
                <a:gd name="T25" fmla="*/ 132 h 469"/>
                <a:gd name="T26" fmla="*/ 541 w 659"/>
                <a:gd name="T27" fmla="*/ 0 h 469"/>
                <a:gd name="T28" fmla="*/ 0 w 659"/>
                <a:gd name="T29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9" h="469">
                  <a:moveTo>
                    <a:pt x="0" y="0"/>
                  </a:moveTo>
                  <a:cubicBezTo>
                    <a:pt x="0" y="469"/>
                    <a:pt x="0" y="469"/>
                    <a:pt x="0" y="469"/>
                  </a:cubicBezTo>
                  <a:cubicBezTo>
                    <a:pt x="85" y="469"/>
                    <a:pt x="85" y="469"/>
                    <a:pt x="85" y="469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85" y="72"/>
                    <a:pt x="218" y="72"/>
                    <a:pt x="282" y="72"/>
                  </a:cubicBezTo>
                  <a:cubicBezTo>
                    <a:pt x="282" y="469"/>
                    <a:pt x="282" y="469"/>
                    <a:pt x="282" y="469"/>
                  </a:cubicBezTo>
                  <a:cubicBezTo>
                    <a:pt x="367" y="469"/>
                    <a:pt x="367" y="469"/>
                    <a:pt x="367" y="469"/>
                  </a:cubicBezTo>
                  <a:cubicBezTo>
                    <a:pt x="367" y="72"/>
                    <a:pt x="367" y="72"/>
                    <a:pt x="367" y="72"/>
                  </a:cubicBezTo>
                  <a:cubicBezTo>
                    <a:pt x="424" y="72"/>
                    <a:pt x="472" y="72"/>
                    <a:pt x="498" y="72"/>
                  </a:cubicBezTo>
                  <a:cubicBezTo>
                    <a:pt x="542" y="72"/>
                    <a:pt x="573" y="98"/>
                    <a:pt x="573" y="155"/>
                  </a:cubicBezTo>
                  <a:cubicBezTo>
                    <a:pt x="573" y="469"/>
                    <a:pt x="573" y="469"/>
                    <a:pt x="573" y="469"/>
                  </a:cubicBezTo>
                  <a:cubicBezTo>
                    <a:pt x="659" y="469"/>
                    <a:pt x="659" y="469"/>
                    <a:pt x="659" y="469"/>
                  </a:cubicBezTo>
                  <a:cubicBezTo>
                    <a:pt x="659" y="346"/>
                    <a:pt x="659" y="239"/>
                    <a:pt x="659" y="132"/>
                  </a:cubicBezTo>
                  <a:cubicBezTo>
                    <a:pt x="659" y="68"/>
                    <a:pt x="626" y="0"/>
                    <a:pt x="54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F6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3" name="Freeform 701"/>
            <p:cNvSpPr>
              <a:spLocks/>
            </p:cNvSpPr>
            <p:nvPr/>
          </p:nvSpPr>
          <p:spPr bwMode="auto">
            <a:xfrm>
              <a:off x="2877" y="2269"/>
              <a:ext cx="1107" cy="1113"/>
            </a:xfrm>
            <a:custGeom>
              <a:avLst/>
              <a:gdLst>
                <a:gd name="T0" fmla="*/ 121 w 468"/>
                <a:gd name="T1" fmla="*/ 0 h 469"/>
                <a:gd name="T2" fmla="*/ 0 w 468"/>
                <a:gd name="T3" fmla="*/ 130 h 469"/>
                <a:gd name="T4" fmla="*/ 115 w 468"/>
                <a:gd name="T5" fmla="*/ 266 h 469"/>
                <a:gd name="T6" fmla="*/ 319 w 468"/>
                <a:gd name="T7" fmla="*/ 266 h 469"/>
                <a:gd name="T8" fmla="*/ 381 w 468"/>
                <a:gd name="T9" fmla="*/ 335 h 469"/>
                <a:gd name="T10" fmla="*/ 320 w 468"/>
                <a:gd name="T11" fmla="*/ 398 h 469"/>
                <a:gd name="T12" fmla="*/ 8 w 468"/>
                <a:gd name="T13" fmla="*/ 398 h 469"/>
                <a:gd name="T14" fmla="*/ 8 w 468"/>
                <a:gd name="T15" fmla="*/ 469 h 469"/>
                <a:gd name="T16" fmla="*/ 356 w 468"/>
                <a:gd name="T17" fmla="*/ 469 h 469"/>
                <a:gd name="T18" fmla="*/ 468 w 468"/>
                <a:gd name="T19" fmla="*/ 336 h 469"/>
                <a:gd name="T20" fmla="*/ 362 w 468"/>
                <a:gd name="T21" fmla="*/ 194 h 469"/>
                <a:gd name="T22" fmla="*/ 142 w 468"/>
                <a:gd name="T23" fmla="*/ 194 h 469"/>
                <a:gd name="T24" fmla="*/ 86 w 468"/>
                <a:gd name="T25" fmla="*/ 132 h 469"/>
                <a:gd name="T26" fmla="*/ 151 w 468"/>
                <a:gd name="T27" fmla="*/ 72 h 469"/>
                <a:gd name="T28" fmla="*/ 452 w 468"/>
                <a:gd name="T29" fmla="*/ 72 h 469"/>
                <a:gd name="T30" fmla="*/ 452 w 468"/>
                <a:gd name="T31" fmla="*/ 0 h 469"/>
                <a:gd name="T32" fmla="*/ 121 w 468"/>
                <a:gd name="T33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8" h="469">
                  <a:moveTo>
                    <a:pt x="121" y="0"/>
                  </a:moveTo>
                  <a:cubicBezTo>
                    <a:pt x="28" y="0"/>
                    <a:pt x="0" y="62"/>
                    <a:pt x="0" y="130"/>
                  </a:cubicBezTo>
                  <a:cubicBezTo>
                    <a:pt x="0" y="204"/>
                    <a:pt x="31" y="266"/>
                    <a:pt x="115" y="266"/>
                  </a:cubicBezTo>
                  <a:cubicBezTo>
                    <a:pt x="191" y="266"/>
                    <a:pt x="262" y="266"/>
                    <a:pt x="319" y="266"/>
                  </a:cubicBezTo>
                  <a:cubicBezTo>
                    <a:pt x="381" y="266"/>
                    <a:pt x="381" y="314"/>
                    <a:pt x="381" y="335"/>
                  </a:cubicBezTo>
                  <a:cubicBezTo>
                    <a:pt x="381" y="356"/>
                    <a:pt x="381" y="398"/>
                    <a:pt x="320" y="398"/>
                  </a:cubicBezTo>
                  <a:cubicBezTo>
                    <a:pt x="272" y="398"/>
                    <a:pt x="8" y="398"/>
                    <a:pt x="8" y="398"/>
                  </a:cubicBezTo>
                  <a:cubicBezTo>
                    <a:pt x="8" y="398"/>
                    <a:pt x="8" y="449"/>
                    <a:pt x="8" y="469"/>
                  </a:cubicBezTo>
                  <a:cubicBezTo>
                    <a:pt x="356" y="469"/>
                    <a:pt x="356" y="469"/>
                    <a:pt x="356" y="469"/>
                  </a:cubicBezTo>
                  <a:cubicBezTo>
                    <a:pt x="443" y="469"/>
                    <a:pt x="468" y="418"/>
                    <a:pt x="468" y="336"/>
                  </a:cubicBezTo>
                  <a:cubicBezTo>
                    <a:pt x="468" y="238"/>
                    <a:pt x="436" y="194"/>
                    <a:pt x="362" y="194"/>
                  </a:cubicBezTo>
                  <a:cubicBezTo>
                    <a:pt x="274" y="194"/>
                    <a:pt x="213" y="194"/>
                    <a:pt x="142" y="194"/>
                  </a:cubicBezTo>
                  <a:cubicBezTo>
                    <a:pt x="86" y="194"/>
                    <a:pt x="86" y="157"/>
                    <a:pt x="86" y="132"/>
                  </a:cubicBezTo>
                  <a:cubicBezTo>
                    <a:pt x="86" y="112"/>
                    <a:pt x="92" y="72"/>
                    <a:pt x="151" y="72"/>
                  </a:cubicBezTo>
                  <a:cubicBezTo>
                    <a:pt x="214" y="72"/>
                    <a:pt x="452" y="72"/>
                    <a:pt x="452" y="72"/>
                  </a:cubicBezTo>
                  <a:cubicBezTo>
                    <a:pt x="452" y="43"/>
                    <a:pt x="452" y="27"/>
                    <a:pt x="452" y="0"/>
                  </a:cubicBezTo>
                  <a:cubicBezTo>
                    <a:pt x="121" y="0"/>
                    <a:pt x="121" y="0"/>
                    <a:pt x="121" y="0"/>
                  </a:cubicBezTo>
                  <a:close/>
                </a:path>
              </a:pathLst>
            </a:custGeom>
            <a:solidFill>
              <a:srgbClr val="6F6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4" name="Freeform 702"/>
            <p:cNvSpPr>
              <a:spLocks noEditPoints="1"/>
            </p:cNvSpPr>
            <p:nvPr/>
          </p:nvSpPr>
          <p:spPr bwMode="auto">
            <a:xfrm>
              <a:off x="4107" y="2269"/>
              <a:ext cx="1090" cy="1455"/>
            </a:xfrm>
            <a:custGeom>
              <a:avLst/>
              <a:gdLst>
                <a:gd name="T0" fmla="*/ 170 w 461"/>
                <a:gd name="T1" fmla="*/ 0 h 613"/>
                <a:gd name="T2" fmla="*/ 44 w 461"/>
                <a:gd name="T3" fmla="*/ 29 h 613"/>
                <a:gd name="T4" fmla="*/ 0 w 461"/>
                <a:gd name="T5" fmla="*/ 149 h 613"/>
                <a:gd name="T6" fmla="*/ 0 w 461"/>
                <a:gd name="T7" fmla="*/ 233 h 613"/>
                <a:gd name="T8" fmla="*/ 0 w 461"/>
                <a:gd name="T9" fmla="*/ 318 h 613"/>
                <a:gd name="T10" fmla="*/ 47 w 461"/>
                <a:gd name="T11" fmla="*/ 445 h 613"/>
                <a:gd name="T12" fmla="*/ 170 w 461"/>
                <a:gd name="T13" fmla="*/ 469 h 613"/>
                <a:gd name="T14" fmla="*/ 376 w 461"/>
                <a:gd name="T15" fmla="*/ 469 h 613"/>
                <a:gd name="T16" fmla="*/ 376 w 461"/>
                <a:gd name="T17" fmla="*/ 487 h 613"/>
                <a:gd name="T18" fmla="*/ 328 w 461"/>
                <a:gd name="T19" fmla="*/ 538 h 613"/>
                <a:gd name="T20" fmla="*/ 61 w 461"/>
                <a:gd name="T21" fmla="*/ 538 h 613"/>
                <a:gd name="T22" fmla="*/ 61 w 461"/>
                <a:gd name="T23" fmla="*/ 613 h 613"/>
                <a:gd name="T24" fmla="*/ 356 w 461"/>
                <a:gd name="T25" fmla="*/ 613 h 613"/>
                <a:gd name="T26" fmla="*/ 461 w 461"/>
                <a:gd name="T27" fmla="*/ 511 h 613"/>
                <a:gd name="T28" fmla="*/ 461 w 461"/>
                <a:gd name="T29" fmla="*/ 0 h 613"/>
                <a:gd name="T30" fmla="*/ 170 w 461"/>
                <a:gd name="T31" fmla="*/ 0 h 613"/>
                <a:gd name="T32" fmla="*/ 376 w 461"/>
                <a:gd name="T33" fmla="*/ 398 h 613"/>
                <a:gd name="T34" fmla="*/ 196 w 461"/>
                <a:gd name="T35" fmla="*/ 398 h 613"/>
                <a:gd name="T36" fmla="*/ 88 w 461"/>
                <a:gd name="T37" fmla="*/ 333 h 613"/>
                <a:gd name="T38" fmla="*/ 88 w 461"/>
                <a:gd name="T39" fmla="*/ 231 h 613"/>
                <a:gd name="T40" fmla="*/ 88 w 461"/>
                <a:gd name="T41" fmla="*/ 148 h 613"/>
                <a:gd name="T42" fmla="*/ 200 w 461"/>
                <a:gd name="T43" fmla="*/ 72 h 613"/>
                <a:gd name="T44" fmla="*/ 376 w 461"/>
                <a:gd name="T45" fmla="*/ 72 h 613"/>
                <a:gd name="T46" fmla="*/ 376 w 461"/>
                <a:gd name="T47" fmla="*/ 398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613">
                  <a:moveTo>
                    <a:pt x="170" y="0"/>
                  </a:moveTo>
                  <a:cubicBezTo>
                    <a:pt x="94" y="0"/>
                    <a:pt x="65" y="12"/>
                    <a:pt x="44" y="29"/>
                  </a:cubicBezTo>
                  <a:cubicBezTo>
                    <a:pt x="22" y="47"/>
                    <a:pt x="1" y="70"/>
                    <a:pt x="0" y="149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402"/>
                    <a:pt x="23" y="425"/>
                    <a:pt x="47" y="445"/>
                  </a:cubicBezTo>
                  <a:cubicBezTo>
                    <a:pt x="63" y="456"/>
                    <a:pt x="89" y="469"/>
                    <a:pt x="170" y="469"/>
                  </a:cubicBezTo>
                  <a:cubicBezTo>
                    <a:pt x="376" y="469"/>
                    <a:pt x="376" y="469"/>
                    <a:pt x="376" y="469"/>
                  </a:cubicBezTo>
                  <a:cubicBezTo>
                    <a:pt x="376" y="469"/>
                    <a:pt x="376" y="484"/>
                    <a:pt x="376" y="487"/>
                  </a:cubicBezTo>
                  <a:cubicBezTo>
                    <a:pt x="376" y="523"/>
                    <a:pt x="369" y="538"/>
                    <a:pt x="328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613"/>
                    <a:pt x="61" y="613"/>
                    <a:pt x="61" y="613"/>
                  </a:cubicBezTo>
                  <a:cubicBezTo>
                    <a:pt x="356" y="613"/>
                    <a:pt x="356" y="613"/>
                    <a:pt x="356" y="613"/>
                  </a:cubicBezTo>
                  <a:cubicBezTo>
                    <a:pt x="435" y="613"/>
                    <a:pt x="461" y="578"/>
                    <a:pt x="461" y="511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170" y="0"/>
                  </a:lnTo>
                  <a:close/>
                  <a:moveTo>
                    <a:pt x="376" y="398"/>
                  </a:moveTo>
                  <a:cubicBezTo>
                    <a:pt x="196" y="398"/>
                    <a:pt x="196" y="398"/>
                    <a:pt x="196" y="398"/>
                  </a:cubicBezTo>
                  <a:cubicBezTo>
                    <a:pt x="143" y="398"/>
                    <a:pt x="89" y="402"/>
                    <a:pt x="88" y="333"/>
                  </a:cubicBezTo>
                  <a:cubicBezTo>
                    <a:pt x="88" y="330"/>
                    <a:pt x="88" y="305"/>
                    <a:pt x="88" y="231"/>
                  </a:cubicBezTo>
                  <a:cubicBezTo>
                    <a:pt x="88" y="169"/>
                    <a:pt x="87" y="154"/>
                    <a:pt x="88" y="148"/>
                  </a:cubicBezTo>
                  <a:cubicBezTo>
                    <a:pt x="91" y="90"/>
                    <a:pt x="112" y="70"/>
                    <a:pt x="200" y="72"/>
                  </a:cubicBezTo>
                  <a:cubicBezTo>
                    <a:pt x="205" y="72"/>
                    <a:pt x="376" y="72"/>
                    <a:pt x="376" y="72"/>
                  </a:cubicBezTo>
                  <a:lnTo>
                    <a:pt x="376" y="398"/>
                  </a:lnTo>
                  <a:close/>
                </a:path>
              </a:pathLst>
            </a:custGeom>
            <a:solidFill>
              <a:srgbClr val="6F6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949363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id Image (ms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98"/>
          <p:cNvGrpSpPr>
            <a:grpSpLocks noChangeAspect="1"/>
          </p:cNvGrpSpPr>
          <p:nvPr/>
        </p:nvGrpSpPr>
        <p:grpSpPr bwMode="auto">
          <a:xfrm>
            <a:off x="8366759" y="244068"/>
            <a:ext cx="1158241" cy="363169"/>
            <a:chOff x="561" y="2271"/>
            <a:chExt cx="4634" cy="1453"/>
          </a:xfrm>
        </p:grpSpPr>
        <p:sp>
          <p:nvSpPr>
            <p:cNvPr id="14" name="AutoShape 697"/>
            <p:cNvSpPr>
              <a:spLocks noChangeAspect="1" noChangeArrowheads="1" noTextEdit="1"/>
            </p:cNvSpPr>
            <p:nvPr/>
          </p:nvSpPr>
          <p:spPr bwMode="auto">
            <a:xfrm>
              <a:off x="561" y="2271"/>
              <a:ext cx="4634" cy="1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5" name="Oval 699"/>
            <p:cNvSpPr>
              <a:spLocks noChangeArrowheads="1"/>
            </p:cNvSpPr>
            <p:nvPr/>
          </p:nvSpPr>
          <p:spPr bwMode="auto">
            <a:xfrm>
              <a:off x="561" y="2905"/>
              <a:ext cx="483" cy="484"/>
            </a:xfrm>
            <a:prstGeom prst="ellipse">
              <a:avLst/>
            </a:prstGeom>
            <a:solidFill>
              <a:srgbClr val="8414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6" name="Freeform 700"/>
            <p:cNvSpPr>
              <a:spLocks/>
            </p:cNvSpPr>
            <p:nvPr/>
          </p:nvSpPr>
          <p:spPr bwMode="auto">
            <a:xfrm>
              <a:off x="1200" y="2269"/>
              <a:ext cx="1559" cy="1113"/>
            </a:xfrm>
            <a:custGeom>
              <a:avLst/>
              <a:gdLst>
                <a:gd name="T0" fmla="*/ 0 w 659"/>
                <a:gd name="T1" fmla="*/ 0 h 469"/>
                <a:gd name="T2" fmla="*/ 0 w 659"/>
                <a:gd name="T3" fmla="*/ 469 h 469"/>
                <a:gd name="T4" fmla="*/ 85 w 659"/>
                <a:gd name="T5" fmla="*/ 469 h 469"/>
                <a:gd name="T6" fmla="*/ 85 w 659"/>
                <a:gd name="T7" fmla="*/ 72 h 469"/>
                <a:gd name="T8" fmla="*/ 282 w 659"/>
                <a:gd name="T9" fmla="*/ 72 h 469"/>
                <a:gd name="T10" fmla="*/ 282 w 659"/>
                <a:gd name="T11" fmla="*/ 469 h 469"/>
                <a:gd name="T12" fmla="*/ 367 w 659"/>
                <a:gd name="T13" fmla="*/ 469 h 469"/>
                <a:gd name="T14" fmla="*/ 367 w 659"/>
                <a:gd name="T15" fmla="*/ 72 h 469"/>
                <a:gd name="T16" fmla="*/ 498 w 659"/>
                <a:gd name="T17" fmla="*/ 72 h 469"/>
                <a:gd name="T18" fmla="*/ 573 w 659"/>
                <a:gd name="T19" fmla="*/ 155 h 469"/>
                <a:gd name="T20" fmla="*/ 573 w 659"/>
                <a:gd name="T21" fmla="*/ 469 h 469"/>
                <a:gd name="T22" fmla="*/ 659 w 659"/>
                <a:gd name="T23" fmla="*/ 469 h 469"/>
                <a:gd name="T24" fmla="*/ 659 w 659"/>
                <a:gd name="T25" fmla="*/ 132 h 469"/>
                <a:gd name="T26" fmla="*/ 541 w 659"/>
                <a:gd name="T27" fmla="*/ 0 h 469"/>
                <a:gd name="T28" fmla="*/ 0 w 659"/>
                <a:gd name="T29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9" h="469">
                  <a:moveTo>
                    <a:pt x="0" y="0"/>
                  </a:moveTo>
                  <a:cubicBezTo>
                    <a:pt x="0" y="469"/>
                    <a:pt x="0" y="469"/>
                    <a:pt x="0" y="469"/>
                  </a:cubicBezTo>
                  <a:cubicBezTo>
                    <a:pt x="85" y="469"/>
                    <a:pt x="85" y="469"/>
                    <a:pt x="85" y="469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85" y="72"/>
                    <a:pt x="218" y="72"/>
                    <a:pt x="282" y="72"/>
                  </a:cubicBezTo>
                  <a:cubicBezTo>
                    <a:pt x="282" y="469"/>
                    <a:pt x="282" y="469"/>
                    <a:pt x="282" y="469"/>
                  </a:cubicBezTo>
                  <a:cubicBezTo>
                    <a:pt x="367" y="469"/>
                    <a:pt x="367" y="469"/>
                    <a:pt x="367" y="469"/>
                  </a:cubicBezTo>
                  <a:cubicBezTo>
                    <a:pt x="367" y="72"/>
                    <a:pt x="367" y="72"/>
                    <a:pt x="367" y="72"/>
                  </a:cubicBezTo>
                  <a:cubicBezTo>
                    <a:pt x="424" y="72"/>
                    <a:pt x="472" y="72"/>
                    <a:pt x="498" y="72"/>
                  </a:cubicBezTo>
                  <a:cubicBezTo>
                    <a:pt x="542" y="72"/>
                    <a:pt x="573" y="98"/>
                    <a:pt x="573" y="155"/>
                  </a:cubicBezTo>
                  <a:cubicBezTo>
                    <a:pt x="573" y="469"/>
                    <a:pt x="573" y="469"/>
                    <a:pt x="573" y="469"/>
                  </a:cubicBezTo>
                  <a:cubicBezTo>
                    <a:pt x="659" y="469"/>
                    <a:pt x="659" y="469"/>
                    <a:pt x="659" y="469"/>
                  </a:cubicBezTo>
                  <a:cubicBezTo>
                    <a:pt x="659" y="346"/>
                    <a:pt x="659" y="239"/>
                    <a:pt x="659" y="132"/>
                  </a:cubicBezTo>
                  <a:cubicBezTo>
                    <a:pt x="659" y="68"/>
                    <a:pt x="626" y="0"/>
                    <a:pt x="54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F6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7" name="Freeform 701"/>
            <p:cNvSpPr>
              <a:spLocks/>
            </p:cNvSpPr>
            <p:nvPr/>
          </p:nvSpPr>
          <p:spPr bwMode="auto">
            <a:xfrm>
              <a:off x="2877" y="2269"/>
              <a:ext cx="1107" cy="1113"/>
            </a:xfrm>
            <a:custGeom>
              <a:avLst/>
              <a:gdLst>
                <a:gd name="T0" fmla="*/ 121 w 468"/>
                <a:gd name="T1" fmla="*/ 0 h 469"/>
                <a:gd name="T2" fmla="*/ 0 w 468"/>
                <a:gd name="T3" fmla="*/ 130 h 469"/>
                <a:gd name="T4" fmla="*/ 115 w 468"/>
                <a:gd name="T5" fmla="*/ 266 h 469"/>
                <a:gd name="T6" fmla="*/ 319 w 468"/>
                <a:gd name="T7" fmla="*/ 266 h 469"/>
                <a:gd name="T8" fmla="*/ 381 w 468"/>
                <a:gd name="T9" fmla="*/ 335 h 469"/>
                <a:gd name="T10" fmla="*/ 320 w 468"/>
                <a:gd name="T11" fmla="*/ 398 h 469"/>
                <a:gd name="T12" fmla="*/ 8 w 468"/>
                <a:gd name="T13" fmla="*/ 398 h 469"/>
                <a:gd name="T14" fmla="*/ 8 w 468"/>
                <a:gd name="T15" fmla="*/ 469 h 469"/>
                <a:gd name="T16" fmla="*/ 356 w 468"/>
                <a:gd name="T17" fmla="*/ 469 h 469"/>
                <a:gd name="T18" fmla="*/ 468 w 468"/>
                <a:gd name="T19" fmla="*/ 336 h 469"/>
                <a:gd name="T20" fmla="*/ 362 w 468"/>
                <a:gd name="T21" fmla="*/ 194 h 469"/>
                <a:gd name="T22" fmla="*/ 142 w 468"/>
                <a:gd name="T23" fmla="*/ 194 h 469"/>
                <a:gd name="T24" fmla="*/ 86 w 468"/>
                <a:gd name="T25" fmla="*/ 132 h 469"/>
                <a:gd name="T26" fmla="*/ 151 w 468"/>
                <a:gd name="T27" fmla="*/ 72 h 469"/>
                <a:gd name="T28" fmla="*/ 452 w 468"/>
                <a:gd name="T29" fmla="*/ 72 h 469"/>
                <a:gd name="T30" fmla="*/ 452 w 468"/>
                <a:gd name="T31" fmla="*/ 0 h 469"/>
                <a:gd name="T32" fmla="*/ 121 w 468"/>
                <a:gd name="T33" fmla="*/ 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8" h="469">
                  <a:moveTo>
                    <a:pt x="121" y="0"/>
                  </a:moveTo>
                  <a:cubicBezTo>
                    <a:pt x="28" y="0"/>
                    <a:pt x="0" y="62"/>
                    <a:pt x="0" y="130"/>
                  </a:cubicBezTo>
                  <a:cubicBezTo>
                    <a:pt x="0" y="204"/>
                    <a:pt x="31" y="266"/>
                    <a:pt x="115" y="266"/>
                  </a:cubicBezTo>
                  <a:cubicBezTo>
                    <a:pt x="191" y="266"/>
                    <a:pt x="262" y="266"/>
                    <a:pt x="319" y="266"/>
                  </a:cubicBezTo>
                  <a:cubicBezTo>
                    <a:pt x="381" y="266"/>
                    <a:pt x="381" y="314"/>
                    <a:pt x="381" y="335"/>
                  </a:cubicBezTo>
                  <a:cubicBezTo>
                    <a:pt x="381" y="356"/>
                    <a:pt x="381" y="398"/>
                    <a:pt x="320" y="398"/>
                  </a:cubicBezTo>
                  <a:cubicBezTo>
                    <a:pt x="272" y="398"/>
                    <a:pt x="8" y="398"/>
                    <a:pt x="8" y="398"/>
                  </a:cubicBezTo>
                  <a:cubicBezTo>
                    <a:pt x="8" y="398"/>
                    <a:pt x="8" y="449"/>
                    <a:pt x="8" y="469"/>
                  </a:cubicBezTo>
                  <a:cubicBezTo>
                    <a:pt x="356" y="469"/>
                    <a:pt x="356" y="469"/>
                    <a:pt x="356" y="469"/>
                  </a:cubicBezTo>
                  <a:cubicBezTo>
                    <a:pt x="443" y="469"/>
                    <a:pt x="468" y="418"/>
                    <a:pt x="468" y="336"/>
                  </a:cubicBezTo>
                  <a:cubicBezTo>
                    <a:pt x="468" y="238"/>
                    <a:pt x="436" y="194"/>
                    <a:pt x="362" y="194"/>
                  </a:cubicBezTo>
                  <a:cubicBezTo>
                    <a:pt x="274" y="194"/>
                    <a:pt x="213" y="194"/>
                    <a:pt x="142" y="194"/>
                  </a:cubicBezTo>
                  <a:cubicBezTo>
                    <a:pt x="86" y="194"/>
                    <a:pt x="86" y="157"/>
                    <a:pt x="86" y="132"/>
                  </a:cubicBezTo>
                  <a:cubicBezTo>
                    <a:pt x="86" y="112"/>
                    <a:pt x="92" y="72"/>
                    <a:pt x="151" y="72"/>
                  </a:cubicBezTo>
                  <a:cubicBezTo>
                    <a:pt x="214" y="72"/>
                    <a:pt x="452" y="72"/>
                    <a:pt x="452" y="72"/>
                  </a:cubicBezTo>
                  <a:cubicBezTo>
                    <a:pt x="452" y="43"/>
                    <a:pt x="452" y="27"/>
                    <a:pt x="452" y="0"/>
                  </a:cubicBezTo>
                  <a:cubicBezTo>
                    <a:pt x="121" y="0"/>
                    <a:pt x="121" y="0"/>
                    <a:pt x="121" y="0"/>
                  </a:cubicBezTo>
                  <a:close/>
                </a:path>
              </a:pathLst>
            </a:custGeom>
            <a:solidFill>
              <a:srgbClr val="6F6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8" name="Freeform 702"/>
            <p:cNvSpPr>
              <a:spLocks noEditPoints="1"/>
            </p:cNvSpPr>
            <p:nvPr/>
          </p:nvSpPr>
          <p:spPr bwMode="auto">
            <a:xfrm>
              <a:off x="4107" y="2269"/>
              <a:ext cx="1090" cy="1455"/>
            </a:xfrm>
            <a:custGeom>
              <a:avLst/>
              <a:gdLst>
                <a:gd name="T0" fmla="*/ 170 w 461"/>
                <a:gd name="T1" fmla="*/ 0 h 613"/>
                <a:gd name="T2" fmla="*/ 44 w 461"/>
                <a:gd name="T3" fmla="*/ 29 h 613"/>
                <a:gd name="T4" fmla="*/ 0 w 461"/>
                <a:gd name="T5" fmla="*/ 149 h 613"/>
                <a:gd name="T6" fmla="*/ 0 w 461"/>
                <a:gd name="T7" fmla="*/ 233 h 613"/>
                <a:gd name="T8" fmla="*/ 0 w 461"/>
                <a:gd name="T9" fmla="*/ 318 h 613"/>
                <a:gd name="T10" fmla="*/ 47 w 461"/>
                <a:gd name="T11" fmla="*/ 445 h 613"/>
                <a:gd name="T12" fmla="*/ 170 w 461"/>
                <a:gd name="T13" fmla="*/ 469 h 613"/>
                <a:gd name="T14" fmla="*/ 376 w 461"/>
                <a:gd name="T15" fmla="*/ 469 h 613"/>
                <a:gd name="T16" fmla="*/ 376 w 461"/>
                <a:gd name="T17" fmla="*/ 487 h 613"/>
                <a:gd name="T18" fmla="*/ 328 w 461"/>
                <a:gd name="T19" fmla="*/ 538 h 613"/>
                <a:gd name="T20" fmla="*/ 61 w 461"/>
                <a:gd name="T21" fmla="*/ 538 h 613"/>
                <a:gd name="T22" fmla="*/ 61 w 461"/>
                <a:gd name="T23" fmla="*/ 613 h 613"/>
                <a:gd name="T24" fmla="*/ 356 w 461"/>
                <a:gd name="T25" fmla="*/ 613 h 613"/>
                <a:gd name="T26" fmla="*/ 461 w 461"/>
                <a:gd name="T27" fmla="*/ 511 h 613"/>
                <a:gd name="T28" fmla="*/ 461 w 461"/>
                <a:gd name="T29" fmla="*/ 0 h 613"/>
                <a:gd name="T30" fmla="*/ 170 w 461"/>
                <a:gd name="T31" fmla="*/ 0 h 613"/>
                <a:gd name="T32" fmla="*/ 376 w 461"/>
                <a:gd name="T33" fmla="*/ 398 h 613"/>
                <a:gd name="T34" fmla="*/ 196 w 461"/>
                <a:gd name="T35" fmla="*/ 398 h 613"/>
                <a:gd name="T36" fmla="*/ 88 w 461"/>
                <a:gd name="T37" fmla="*/ 333 h 613"/>
                <a:gd name="T38" fmla="*/ 88 w 461"/>
                <a:gd name="T39" fmla="*/ 231 h 613"/>
                <a:gd name="T40" fmla="*/ 88 w 461"/>
                <a:gd name="T41" fmla="*/ 148 h 613"/>
                <a:gd name="T42" fmla="*/ 200 w 461"/>
                <a:gd name="T43" fmla="*/ 72 h 613"/>
                <a:gd name="T44" fmla="*/ 376 w 461"/>
                <a:gd name="T45" fmla="*/ 72 h 613"/>
                <a:gd name="T46" fmla="*/ 376 w 461"/>
                <a:gd name="T47" fmla="*/ 398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613">
                  <a:moveTo>
                    <a:pt x="170" y="0"/>
                  </a:moveTo>
                  <a:cubicBezTo>
                    <a:pt x="94" y="0"/>
                    <a:pt x="65" y="12"/>
                    <a:pt x="44" y="29"/>
                  </a:cubicBezTo>
                  <a:cubicBezTo>
                    <a:pt x="22" y="47"/>
                    <a:pt x="1" y="70"/>
                    <a:pt x="0" y="149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402"/>
                    <a:pt x="23" y="425"/>
                    <a:pt x="47" y="445"/>
                  </a:cubicBezTo>
                  <a:cubicBezTo>
                    <a:pt x="63" y="456"/>
                    <a:pt x="89" y="469"/>
                    <a:pt x="170" y="469"/>
                  </a:cubicBezTo>
                  <a:cubicBezTo>
                    <a:pt x="376" y="469"/>
                    <a:pt x="376" y="469"/>
                    <a:pt x="376" y="469"/>
                  </a:cubicBezTo>
                  <a:cubicBezTo>
                    <a:pt x="376" y="469"/>
                    <a:pt x="376" y="484"/>
                    <a:pt x="376" y="487"/>
                  </a:cubicBezTo>
                  <a:cubicBezTo>
                    <a:pt x="376" y="523"/>
                    <a:pt x="369" y="538"/>
                    <a:pt x="328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613"/>
                    <a:pt x="61" y="613"/>
                    <a:pt x="61" y="613"/>
                  </a:cubicBezTo>
                  <a:cubicBezTo>
                    <a:pt x="356" y="613"/>
                    <a:pt x="356" y="613"/>
                    <a:pt x="356" y="613"/>
                  </a:cubicBezTo>
                  <a:cubicBezTo>
                    <a:pt x="435" y="613"/>
                    <a:pt x="461" y="578"/>
                    <a:pt x="461" y="511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170" y="0"/>
                  </a:lnTo>
                  <a:close/>
                  <a:moveTo>
                    <a:pt x="376" y="398"/>
                  </a:moveTo>
                  <a:cubicBezTo>
                    <a:pt x="196" y="398"/>
                    <a:pt x="196" y="398"/>
                    <a:pt x="196" y="398"/>
                  </a:cubicBezTo>
                  <a:cubicBezTo>
                    <a:pt x="143" y="398"/>
                    <a:pt x="89" y="402"/>
                    <a:pt x="88" y="333"/>
                  </a:cubicBezTo>
                  <a:cubicBezTo>
                    <a:pt x="88" y="330"/>
                    <a:pt x="88" y="305"/>
                    <a:pt x="88" y="231"/>
                  </a:cubicBezTo>
                  <a:cubicBezTo>
                    <a:pt x="88" y="169"/>
                    <a:pt x="87" y="154"/>
                    <a:pt x="88" y="148"/>
                  </a:cubicBezTo>
                  <a:cubicBezTo>
                    <a:pt x="91" y="90"/>
                    <a:pt x="112" y="70"/>
                    <a:pt x="200" y="72"/>
                  </a:cubicBezTo>
                  <a:cubicBezTo>
                    <a:pt x="205" y="72"/>
                    <a:pt x="376" y="72"/>
                    <a:pt x="376" y="72"/>
                  </a:cubicBezTo>
                  <a:lnTo>
                    <a:pt x="376" y="398"/>
                  </a:lnTo>
                  <a:close/>
                </a:path>
              </a:pathLst>
            </a:custGeom>
            <a:solidFill>
              <a:srgbClr val="6F6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1264722"/>
            <a:ext cx="9906000" cy="52237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noProof="0" dirty="0" smtClean="0"/>
              <a:t>Insert</a:t>
            </a:r>
            <a:r>
              <a:rPr lang="de-DE" dirty="0" smtClean="0"/>
              <a:t> Image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8"/>
          </p:nvPr>
        </p:nvSpPr>
        <p:spPr bwMode="gray"/>
        <p:txBody>
          <a:bodyPr/>
          <a:lstStyle/>
          <a:p>
            <a:r>
              <a:rPr lang="de-DE" smtClean="0"/>
              <a:t>© msg | Monat 2016 | Präsentationstitel</a:t>
            </a:r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9"/>
          </p:nvPr>
        </p:nvSpPr>
        <p:spPr bwMode="gray"/>
        <p:txBody>
          <a:bodyPr/>
          <a:lstStyle/>
          <a:p>
            <a:fld id="{3960B6C3-C496-4A7C-9C45-3D663D266B2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380999" y="134279"/>
            <a:ext cx="7454706" cy="27622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6"/>
                </a:solidFill>
              </a:defRPr>
            </a:lvl2pPr>
            <a:lvl3pPr marL="914400" indent="0">
              <a:buNone/>
              <a:defRPr>
                <a:solidFill>
                  <a:schemeClr val="accent6"/>
                </a:solidFill>
              </a:defRPr>
            </a:lvl3pPr>
            <a:lvl4pPr marL="1371600" indent="0">
              <a:buNone/>
              <a:defRPr>
                <a:solidFill>
                  <a:schemeClr val="accent6"/>
                </a:solidFill>
              </a:defRPr>
            </a:lvl4pPr>
            <a:lvl5pPr marL="1828800" indent="0">
              <a:buNone/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de-DE" noProof="0" dirty="0" smtClean="0"/>
              <a:t>Enter Title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460147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nal Slide (ms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gray">
          <a:xfrm>
            <a:off x="0" y="0"/>
            <a:ext cx="9906000" cy="3429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AutoShape 727"/>
          <p:cNvSpPr>
            <a:spLocks noChangeAspect="1" noChangeArrowheads="1" noTextEdit="1"/>
          </p:cNvSpPr>
          <p:nvPr/>
        </p:nvSpPr>
        <p:spPr bwMode="gray">
          <a:xfrm>
            <a:off x="5769758" y="2771562"/>
            <a:ext cx="3738905" cy="4925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45" name="Ellipse 44"/>
          <p:cNvSpPr/>
          <p:nvPr/>
        </p:nvSpPr>
        <p:spPr bwMode="gray">
          <a:xfrm>
            <a:off x="7758830" y="2545915"/>
            <a:ext cx="1766170" cy="1766170"/>
          </a:xfrm>
          <a:prstGeom prst="ellipse">
            <a:avLst/>
          </a:prstGeom>
          <a:solidFill>
            <a:srgbClr val="8414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37FFFF"/>
              </a:solidFill>
            </a:endParaRPr>
          </a:p>
        </p:txBody>
      </p:sp>
      <p:grpSp>
        <p:nvGrpSpPr>
          <p:cNvPr id="7" name="Gruppieren 6"/>
          <p:cNvGrpSpPr/>
          <p:nvPr/>
        </p:nvGrpSpPr>
        <p:grpSpPr>
          <a:xfrm>
            <a:off x="1056265" y="5563713"/>
            <a:ext cx="5764412" cy="496333"/>
            <a:chOff x="1056265" y="534513"/>
            <a:chExt cx="5764412" cy="496333"/>
          </a:xfrm>
        </p:grpSpPr>
        <p:grpSp>
          <p:nvGrpSpPr>
            <p:cNvPr id="8" name="Group 698"/>
            <p:cNvGrpSpPr>
              <a:grpSpLocks noChangeAspect="1"/>
            </p:cNvGrpSpPr>
            <p:nvPr/>
          </p:nvGrpSpPr>
          <p:grpSpPr bwMode="auto">
            <a:xfrm>
              <a:off x="1056265" y="534513"/>
              <a:ext cx="1582935" cy="496333"/>
              <a:chOff x="561" y="2271"/>
              <a:chExt cx="4634" cy="1453"/>
            </a:xfrm>
          </p:grpSpPr>
          <p:sp>
            <p:nvSpPr>
              <p:cNvPr id="10" name="AutoShape 697"/>
              <p:cNvSpPr>
                <a:spLocks noChangeAspect="1" noChangeArrowheads="1" noTextEdit="1"/>
              </p:cNvSpPr>
              <p:nvPr/>
            </p:nvSpPr>
            <p:spPr bwMode="auto">
              <a:xfrm>
                <a:off x="561" y="2271"/>
                <a:ext cx="4634" cy="14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1" name="Oval 699"/>
              <p:cNvSpPr>
                <a:spLocks noChangeArrowheads="1"/>
              </p:cNvSpPr>
              <p:nvPr/>
            </p:nvSpPr>
            <p:spPr bwMode="auto">
              <a:xfrm>
                <a:off x="561" y="2905"/>
                <a:ext cx="483" cy="484"/>
              </a:xfrm>
              <a:prstGeom prst="ellipse">
                <a:avLst/>
              </a:prstGeom>
              <a:solidFill>
                <a:srgbClr val="8414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3" name="Freeform 700"/>
              <p:cNvSpPr>
                <a:spLocks/>
              </p:cNvSpPr>
              <p:nvPr/>
            </p:nvSpPr>
            <p:spPr bwMode="auto">
              <a:xfrm>
                <a:off x="1200" y="2269"/>
                <a:ext cx="1559" cy="1113"/>
              </a:xfrm>
              <a:custGeom>
                <a:avLst/>
                <a:gdLst>
                  <a:gd name="T0" fmla="*/ 0 w 659"/>
                  <a:gd name="T1" fmla="*/ 0 h 469"/>
                  <a:gd name="T2" fmla="*/ 0 w 659"/>
                  <a:gd name="T3" fmla="*/ 469 h 469"/>
                  <a:gd name="T4" fmla="*/ 85 w 659"/>
                  <a:gd name="T5" fmla="*/ 469 h 469"/>
                  <a:gd name="T6" fmla="*/ 85 w 659"/>
                  <a:gd name="T7" fmla="*/ 72 h 469"/>
                  <a:gd name="T8" fmla="*/ 282 w 659"/>
                  <a:gd name="T9" fmla="*/ 72 h 469"/>
                  <a:gd name="T10" fmla="*/ 282 w 659"/>
                  <a:gd name="T11" fmla="*/ 469 h 469"/>
                  <a:gd name="T12" fmla="*/ 367 w 659"/>
                  <a:gd name="T13" fmla="*/ 469 h 469"/>
                  <a:gd name="T14" fmla="*/ 367 w 659"/>
                  <a:gd name="T15" fmla="*/ 72 h 469"/>
                  <a:gd name="T16" fmla="*/ 498 w 659"/>
                  <a:gd name="T17" fmla="*/ 72 h 469"/>
                  <a:gd name="T18" fmla="*/ 573 w 659"/>
                  <a:gd name="T19" fmla="*/ 155 h 469"/>
                  <a:gd name="T20" fmla="*/ 573 w 659"/>
                  <a:gd name="T21" fmla="*/ 469 h 469"/>
                  <a:gd name="T22" fmla="*/ 659 w 659"/>
                  <a:gd name="T23" fmla="*/ 469 h 469"/>
                  <a:gd name="T24" fmla="*/ 659 w 659"/>
                  <a:gd name="T25" fmla="*/ 132 h 469"/>
                  <a:gd name="T26" fmla="*/ 541 w 659"/>
                  <a:gd name="T27" fmla="*/ 0 h 469"/>
                  <a:gd name="T28" fmla="*/ 0 w 659"/>
                  <a:gd name="T29" fmla="*/ 0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9" h="469">
                    <a:moveTo>
                      <a:pt x="0" y="0"/>
                    </a:moveTo>
                    <a:cubicBezTo>
                      <a:pt x="0" y="469"/>
                      <a:pt x="0" y="469"/>
                      <a:pt x="0" y="469"/>
                    </a:cubicBezTo>
                    <a:cubicBezTo>
                      <a:pt x="85" y="469"/>
                      <a:pt x="85" y="469"/>
                      <a:pt x="85" y="469"/>
                    </a:cubicBezTo>
                    <a:cubicBezTo>
                      <a:pt x="85" y="72"/>
                      <a:pt x="85" y="72"/>
                      <a:pt x="85" y="72"/>
                    </a:cubicBezTo>
                    <a:cubicBezTo>
                      <a:pt x="85" y="72"/>
                      <a:pt x="218" y="72"/>
                      <a:pt x="282" y="72"/>
                    </a:cubicBezTo>
                    <a:cubicBezTo>
                      <a:pt x="282" y="469"/>
                      <a:pt x="282" y="469"/>
                      <a:pt x="282" y="469"/>
                    </a:cubicBezTo>
                    <a:cubicBezTo>
                      <a:pt x="367" y="469"/>
                      <a:pt x="367" y="469"/>
                      <a:pt x="367" y="469"/>
                    </a:cubicBezTo>
                    <a:cubicBezTo>
                      <a:pt x="367" y="72"/>
                      <a:pt x="367" y="72"/>
                      <a:pt x="367" y="72"/>
                    </a:cubicBezTo>
                    <a:cubicBezTo>
                      <a:pt x="424" y="72"/>
                      <a:pt x="472" y="72"/>
                      <a:pt x="498" y="72"/>
                    </a:cubicBezTo>
                    <a:cubicBezTo>
                      <a:pt x="542" y="72"/>
                      <a:pt x="573" y="98"/>
                      <a:pt x="573" y="155"/>
                    </a:cubicBezTo>
                    <a:cubicBezTo>
                      <a:pt x="573" y="469"/>
                      <a:pt x="573" y="469"/>
                      <a:pt x="573" y="469"/>
                    </a:cubicBezTo>
                    <a:cubicBezTo>
                      <a:pt x="659" y="469"/>
                      <a:pt x="659" y="469"/>
                      <a:pt x="659" y="469"/>
                    </a:cubicBezTo>
                    <a:cubicBezTo>
                      <a:pt x="659" y="346"/>
                      <a:pt x="659" y="239"/>
                      <a:pt x="659" y="132"/>
                    </a:cubicBezTo>
                    <a:cubicBezTo>
                      <a:pt x="659" y="68"/>
                      <a:pt x="626" y="0"/>
                      <a:pt x="54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" name="Freeform 701"/>
              <p:cNvSpPr>
                <a:spLocks/>
              </p:cNvSpPr>
              <p:nvPr/>
            </p:nvSpPr>
            <p:spPr bwMode="auto">
              <a:xfrm>
                <a:off x="2877" y="2269"/>
                <a:ext cx="1107" cy="1113"/>
              </a:xfrm>
              <a:custGeom>
                <a:avLst/>
                <a:gdLst>
                  <a:gd name="T0" fmla="*/ 121 w 468"/>
                  <a:gd name="T1" fmla="*/ 0 h 469"/>
                  <a:gd name="T2" fmla="*/ 0 w 468"/>
                  <a:gd name="T3" fmla="*/ 130 h 469"/>
                  <a:gd name="T4" fmla="*/ 115 w 468"/>
                  <a:gd name="T5" fmla="*/ 266 h 469"/>
                  <a:gd name="T6" fmla="*/ 319 w 468"/>
                  <a:gd name="T7" fmla="*/ 266 h 469"/>
                  <a:gd name="T8" fmla="*/ 381 w 468"/>
                  <a:gd name="T9" fmla="*/ 335 h 469"/>
                  <a:gd name="T10" fmla="*/ 320 w 468"/>
                  <a:gd name="T11" fmla="*/ 398 h 469"/>
                  <a:gd name="T12" fmla="*/ 8 w 468"/>
                  <a:gd name="T13" fmla="*/ 398 h 469"/>
                  <a:gd name="T14" fmla="*/ 8 w 468"/>
                  <a:gd name="T15" fmla="*/ 469 h 469"/>
                  <a:gd name="T16" fmla="*/ 356 w 468"/>
                  <a:gd name="T17" fmla="*/ 469 h 469"/>
                  <a:gd name="T18" fmla="*/ 468 w 468"/>
                  <a:gd name="T19" fmla="*/ 336 h 469"/>
                  <a:gd name="T20" fmla="*/ 362 w 468"/>
                  <a:gd name="T21" fmla="*/ 194 h 469"/>
                  <a:gd name="T22" fmla="*/ 142 w 468"/>
                  <a:gd name="T23" fmla="*/ 194 h 469"/>
                  <a:gd name="T24" fmla="*/ 86 w 468"/>
                  <a:gd name="T25" fmla="*/ 132 h 469"/>
                  <a:gd name="T26" fmla="*/ 151 w 468"/>
                  <a:gd name="T27" fmla="*/ 72 h 469"/>
                  <a:gd name="T28" fmla="*/ 452 w 468"/>
                  <a:gd name="T29" fmla="*/ 72 h 469"/>
                  <a:gd name="T30" fmla="*/ 452 w 468"/>
                  <a:gd name="T31" fmla="*/ 0 h 469"/>
                  <a:gd name="T32" fmla="*/ 121 w 468"/>
                  <a:gd name="T33" fmla="*/ 0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68" h="469">
                    <a:moveTo>
                      <a:pt x="121" y="0"/>
                    </a:moveTo>
                    <a:cubicBezTo>
                      <a:pt x="28" y="0"/>
                      <a:pt x="0" y="62"/>
                      <a:pt x="0" y="130"/>
                    </a:cubicBezTo>
                    <a:cubicBezTo>
                      <a:pt x="0" y="204"/>
                      <a:pt x="31" y="266"/>
                      <a:pt x="115" y="266"/>
                    </a:cubicBezTo>
                    <a:cubicBezTo>
                      <a:pt x="191" y="266"/>
                      <a:pt x="262" y="266"/>
                      <a:pt x="319" y="266"/>
                    </a:cubicBezTo>
                    <a:cubicBezTo>
                      <a:pt x="381" y="266"/>
                      <a:pt x="381" y="314"/>
                      <a:pt x="381" y="335"/>
                    </a:cubicBezTo>
                    <a:cubicBezTo>
                      <a:pt x="381" y="356"/>
                      <a:pt x="381" y="398"/>
                      <a:pt x="320" y="398"/>
                    </a:cubicBezTo>
                    <a:cubicBezTo>
                      <a:pt x="272" y="398"/>
                      <a:pt x="8" y="398"/>
                      <a:pt x="8" y="398"/>
                    </a:cubicBezTo>
                    <a:cubicBezTo>
                      <a:pt x="8" y="398"/>
                      <a:pt x="8" y="449"/>
                      <a:pt x="8" y="469"/>
                    </a:cubicBezTo>
                    <a:cubicBezTo>
                      <a:pt x="356" y="469"/>
                      <a:pt x="356" y="469"/>
                      <a:pt x="356" y="469"/>
                    </a:cubicBezTo>
                    <a:cubicBezTo>
                      <a:pt x="443" y="469"/>
                      <a:pt x="468" y="418"/>
                      <a:pt x="468" y="336"/>
                    </a:cubicBezTo>
                    <a:cubicBezTo>
                      <a:pt x="468" y="238"/>
                      <a:pt x="436" y="194"/>
                      <a:pt x="362" y="194"/>
                    </a:cubicBezTo>
                    <a:cubicBezTo>
                      <a:pt x="274" y="194"/>
                      <a:pt x="213" y="194"/>
                      <a:pt x="142" y="194"/>
                    </a:cubicBezTo>
                    <a:cubicBezTo>
                      <a:pt x="86" y="194"/>
                      <a:pt x="86" y="157"/>
                      <a:pt x="86" y="132"/>
                    </a:cubicBezTo>
                    <a:cubicBezTo>
                      <a:pt x="86" y="112"/>
                      <a:pt x="92" y="72"/>
                      <a:pt x="151" y="72"/>
                    </a:cubicBezTo>
                    <a:cubicBezTo>
                      <a:pt x="214" y="72"/>
                      <a:pt x="452" y="72"/>
                      <a:pt x="452" y="72"/>
                    </a:cubicBezTo>
                    <a:cubicBezTo>
                      <a:pt x="452" y="43"/>
                      <a:pt x="452" y="27"/>
                      <a:pt x="452" y="0"/>
                    </a:cubicBezTo>
                    <a:cubicBezTo>
                      <a:pt x="121" y="0"/>
                      <a:pt x="121" y="0"/>
                      <a:pt x="121" y="0"/>
                    </a:cubicBez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5" name="Freeform 702"/>
              <p:cNvSpPr>
                <a:spLocks noEditPoints="1"/>
              </p:cNvSpPr>
              <p:nvPr/>
            </p:nvSpPr>
            <p:spPr bwMode="auto">
              <a:xfrm>
                <a:off x="4107" y="2269"/>
                <a:ext cx="1090" cy="1455"/>
              </a:xfrm>
              <a:custGeom>
                <a:avLst/>
                <a:gdLst>
                  <a:gd name="T0" fmla="*/ 170 w 461"/>
                  <a:gd name="T1" fmla="*/ 0 h 613"/>
                  <a:gd name="T2" fmla="*/ 44 w 461"/>
                  <a:gd name="T3" fmla="*/ 29 h 613"/>
                  <a:gd name="T4" fmla="*/ 0 w 461"/>
                  <a:gd name="T5" fmla="*/ 149 h 613"/>
                  <a:gd name="T6" fmla="*/ 0 w 461"/>
                  <a:gd name="T7" fmla="*/ 233 h 613"/>
                  <a:gd name="T8" fmla="*/ 0 w 461"/>
                  <a:gd name="T9" fmla="*/ 318 h 613"/>
                  <a:gd name="T10" fmla="*/ 47 w 461"/>
                  <a:gd name="T11" fmla="*/ 445 h 613"/>
                  <a:gd name="T12" fmla="*/ 170 w 461"/>
                  <a:gd name="T13" fmla="*/ 469 h 613"/>
                  <a:gd name="T14" fmla="*/ 376 w 461"/>
                  <a:gd name="T15" fmla="*/ 469 h 613"/>
                  <a:gd name="T16" fmla="*/ 376 w 461"/>
                  <a:gd name="T17" fmla="*/ 487 h 613"/>
                  <a:gd name="T18" fmla="*/ 328 w 461"/>
                  <a:gd name="T19" fmla="*/ 538 h 613"/>
                  <a:gd name="T20" fmla="*/ 61 w 461"/>
                  <a:gd name="T21" fmla="*/ 538 h 613"/>
                  <a:gd name="T22" fmla="*/ 61 w 461"/>
                  <a:gd name="T23" fmla="*/ 613 h 613"/>
                  <a:gd name="T24" fmla="*/ 356 w 461"/>
                  <a:gd name="T25" fmla="*/ 613 h 613"/>
                  <a:gd name="T26" fmla="*/ 461 w 461"/>
                  <a:gd name="T27" fmla="*/ 511 h 613"/>
                  <a:gd name="T28" fmla="*/ 461 w 461"/>
                  <a:gd name="T29" fmla="*/ 0 h 613"/>
                  <a:gd name="T30" fmla="*/ 170 w 461"/>
                  <a:gd name="T31" fmla="*/ 0 h 613"/>
                  <a:gd name="T32" fmla="*/ 376 w 461"/>
                  <a:gd name="T33" fmla="*/ 398 h 613"/>
                  <a:gd name="T34" fmla="*/ 196 w 461"/>
                  <a:gd name="T35" fmla="*/ 398 h 613"/>
                  <a:gd name="T36" fmla="*/ 88 w 461"/>
                  <a:gd name="T37" fmla="*/ 333 h 613"/>
                  <a:gd name="T38" fmla="*/ 88 w 461"/>
                  <a:gd name="T39" fmla="*/ 231 h 613"/>
                  <a:gd name="T40" fmla="*/ 88 w 461"/>
                  <a:gd name="T41" fmla="*/ 148 h 613"/>
                  <a:gd name="T42" fmla="*/ 200 w 461"/>
                  <a:gd name="T43" fmla="*/ 72 h 613"/>
                  <a:gd name="T44" fmla="*/ 376 w 461"/>
                  <a:gd name="T45" fmla="*/ 72 h 613"/>
                  <a:gd name="T46" fmla="*/ 376 w 461"/>
                  <a:gd name="T47" fmla="*/ 398 h 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61" h="613">
                    <a:moveTo>
                      <a:pt x="170" y="0"/>
                    </a:moveTo>
                    <a:cubicBezTo>
                      <a:pt x="94" y="0"/>
                      <a:pt x="65" y="12"/>
                      <a:pt x="44" y="29"/>
                    </a:cubicBezTo>
                    <a:cubicBezTo>
                      <a:pt x="22" y="47"/>
                      <a:pt x="1" y="70"/>
                      <a:pt x="0" y="149"/>
                    </a:cubicBezTo>
                    <a:cubicBezTo>
                      <a:pt x="0" y="233"/>
                      <a:pt x="0" y="233"/>
                      <a:pt x="0" y="233"/>
                    </a:cubicBezTo>
                    <a:cubicBezTo>
                      <a:pt x="0" y="318"/>
                      <a:pt x="0" y="318"/>
                      <a:pt x="0" y="318"/>
                    </a:cubicBezTo>
                    <a:cubicBezTo>
                      <a:pt x="0" y="402"/>
                      <a:pt x="23" y="425"/>
                      <a:pt x="47" y="445"/>
                    </a:cubicBezTo>
                    <a:cubicBezTo>
                      <a:pt x="63" y="456"/>
                      <a:pt x="89" y="469"/>
                      <a:pt x="170" y="469"/>
                    </a:cubicBezTo>
                    <a:cubicBezTo>
                      <a:pt x="376" y="469"/>
                      <a:pt x="376" y="469"/>
                      <a:pt x="376" y="469"/>
                    </a:cubicBezTo>
                    <a:cubicBezTo>
                      <a:pt x="376" y="469"/>
                      <a:pt x="376" y="484"/>
                      <a:pt x="376" y="487"/>
                    </a:cubicBezTo>
                    <a:cubicBezTo>
                      <a:pt x="376" y="523"/>
                      <a:pt x="369" y="538"/>
                      <a:pt x="328" y="538"/>
                    </a:cubicBezTo>
                    <a:cubicBezTo>
                      <a:pt x="61" y="538"/>
                      <a:pt x="61" y="538"/>
                      <a:pt x="61" y="538"/>
                    </a:cubicBezTo>
                    <a:cubicBezTo>
                      <a:pt x="61" y="613"/>
                      <a:pt x="61" y="613"/>
                      <a:pt x="61" y="613"/>
                    </a:cubicBezTo>
                    <a:cubicBezTo>
                      <a:pt x="356" y="613"/>
                      <a:pt x="356" y="613"/>
                      <a:pt x="356" y="613"/>
                    </a:cubicBezTo>
                    <a:cubicBezTo>
                      <a:pt x="435" y="613"/>
                      <a:pt x="461" y="578"/>
                      <a:pt x="461" y="511"/>
                    </a:cubicBezTo>
                    <a:cubicBezTo>
                      <a:pt x="461" y="0"/>
                      <a:pt x="461" y="0"/>
                      <a:pt x="461" y="0"/>
                    </a:cubicBezTo>
                    <a:lnTo>
                      <a:pt x="170" y="0"/>
                    </a:lnTo>
                    <a:close/>
                    <a:moveTo>
                      <a:pt x="376" y="398"/>
                    </a:moveTo>
                    <a:cubicBezTo>
                      <a:pt x="196" y="398"/>
                      <a:pt x="196" y="398"/>
                      <a:pt x="196" y="398"/>
                    </a:cubicBezTo>
                    <a:cubicBezTo>
                      <a:pt x="143" y="398"/>
                      <a:pt x="89" y="402"/>
                      <a:pt x="88" y="333"/>
                    </a:cubicBezTo>
                    <a:cubicBezTo>
                      <a:pt x="88" y="330"/>
                      <a:pt x="88" y="305"/>
                      <a:pt x="88" y="231"/>
                    </a:cubicBezTo>
                    <a:cubicBezTo>
                      <a:pt x="88" y="169"/>
                      <a:pt x="87" y="154"/>
                      <a:pt x="88" y="148"/>
                    </a:cubicBezTo>
                    <a:cubicBezTo>
                      <a:pt x="91" y="90"/>
                      <a:pt x="112" y="70"/>
                      <a:pt x="200" y="72"/>
                    </a:cubicBezTo>
                    <a:cubicBezTo>
                      <a:pt x="205" y="72"/>
                      <a:pt x="376" y="72"/>
                      <a:pt x="376" y="72"/>
                    </a:cubicBezTo>
                    <a:lnTo>
                      <a:pt x="376" y="398"/>
                    </a:ln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9" name="Textfeld 8"/>
            <p:cNvSpPr txBox="1"/>
            <p:nvPr/>
          </p:nvSpPr>
          <p:spPr>
            <a:xfrm>
              <a:off x="2922429" y="740522"/>
              <a:ext cx="389824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400" spc="50" baseline="0" dirty="0" smtClean="0">
                  <a:solidFill>
                    <a:srgbClr val="841439"/>
                  </a:solidFill>
                </a:rPr>
                <a:t>.</a:t>
              </a:r>
              <a:r>
                <a:rPr lang="de-DE" sz="1400" spc="50" baseline="0" dirty="0" err="1" smtClean="0">
                  <a:solidFill>
                    <a:srgbClr val="841439"/>
                  </a:solidFill>
                </a:rPr>
                <a:t>consulting</a:t>
              </a:r>
              <a:r>
                <a:rPr lang="de-DE" sz="1400" spc="50" baseline="0" dirty="0" smtClean="0">
                  <a:solidFill>
                    <a:srgbClr val="841439"/>
                  </a:solidFill>
                </a:rPr>
                <a:t> .</a:t>
              </a:r>
              <a:r>
                <a:rPr lang="de-DE" sz="1400" spc="50" baseline="0" dirty="0" err="1" smtClean="0">
                  <a:solidFill>
                    <a:srgbClr val="841439"/>
                  </a:solidFill>
                </a:rPr>
                <a:t>solutions</a:t>
              </a:r>
              <a:r>
                <a:rPr lang="de-DE" sz="1400" spc="50" baseline="0" dirty="0" smtClean="0">
                  <a:solidFill>
                    <a:srgbClr val="841439"/>
                  </a:solidFill>
                </a:rPr>
                <a:t> .</a:t>
              </a:r>
              <a:r>
                <a:rPr lang="de-DE" sz="1400" spc="50" baseline="0" dirty="0" err="1" smtClean="0">
                  <a:solidFill>
                    <a:srgbClr val="841439"/>
                  </a:solidFill>
                </a:rPr>
                <a:t>partnership</a:t>
              </a:r>
              <a:endParaRPr lang="de-DE" sz="1400" i="1" spc="50" baseline="0" dirty="0">
                <a:solidFill>
                  <a:srgbClr val="84143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2312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nal Slide with Contact Details (ms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gray">
          <a:xfrm>
            <a:off x="0" y="0"/>
            <a:ext cx="9906000" cy="3429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260475" y="620714"/>
            <a:ext cx="662271" cy="8510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r>
              <a:rPr lang="de-DE" dirty="0" smtClean="0"/>
              <a:t>Insert Image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260475" y="1874545"/>
            <a:ext cx="662271" cy="8510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de-DE" dirty="0" smtClean="0"/>
              <a:t>Insert Image</a:t>
            </a:r>
            <a:endParaRPr lang="de-DE" dirty="0"/>
          </a:p>
        </p:txBody>
      </p:sp>
      <p:sp>
        <p:nvSpPr>
          <p:cNvPr id="40" name="Ellipse 39"/>
          <p:cNvSpPr/>
          <p:nvPr/>
        </p:nvSpPr>
        <p:spPr bwMode="gray">
          <a:xfrm>
            <a:off x="7758830" y="2545915"/>
            <a:ext cx="1766170" cy="1766170"/>
          </a:xfrm>
          <a:prstGeom prst="ellipse">
            <a:avLst/>
          </a:prstGeom>
          <a:solidFill>
            <a:srgbClr val="8414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37FFFF"/>
              </a:solidFill>
            </a:endParaRPr>
          </a:p>
        </p:txBody>
      </p:sp>
      <p:grpSp>
        <p:nvGrpSpPr>
          <p:cNvPr id="8" name="Gruppieren 7"/>
          <p:cNvGrpSpPr/>
          <p:nvPr/>
        </p:nvGrpSpPr>
        <p:grpSpPr>
          <a:xfrm>
            <a:off x="1056265" y="5563713"/>
            <a:ext cx="5764412" cy="496333"/>
            <a:chOff x="1056265" y="534513"/>
            <a:chExt cx="5764412" cy="496333"/>
          </a:xfrm>
        </p:grpSpPr>
        <p:grpSp>
          <p:nvGrpSpPr>
            <p:cNvPr id="10" name="Group 698"/>
            <p:cNvGrpSpPr>
              <a:grpSpLocks noChangeAspect="1"/>
            </p:cNvGrpSpPr>
            <p:nvPr/>
          </p:nvGrpSpPr>
          <p:grpSpPr bwMode="auto">
            <a:xfrm>
              <a:off x="1056265" y="534513"/>
              <a:ext cx="1582935" cy="496333"/>
              <a:chOff x="561" y="2271"/>
              <a:chExt cx="4634" cy="1453"/>
            </a:xfrm>
          </p:grpSpPr>
          <p:sp>
            <p:nvSpPr>
              <p:cNvPr id="13" name="AutoShape 697"/>
              <p:cNvSpPr>
                <a:spLocks noChangeAspect="1" noChangeArrowheads="1" noTextEdit="1"/>
              </p:cNvSpPr>
              <p:nvPr/>
            </p:nvSpPr>
            <p:spPr bwMode="auto">
              <a:xfrm>
                <a:off x="561" y="2271"/>
                <a:ext cx="4634" cy="14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4" name="Oval 699"/>
              <p:cNvSpPr>
                <a:spLocks noChangeArrowheads="1"/>
              </p:cNvSpPr>
              <p:nvPr/>
            </p:nvSpPr>
            <p:spPr bwMode="auto">
              <a:xfrm>
                <a:off x="561" y="2905"/>
                <a:ext cx="483" cy="484"/>
              </a:xfrm>
              <a:prstGeom prst="ellipse">
                <a:avLst/>
              </a:prstGeom>
              <a:solidFill>
                <a:srgbClr val="8414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5" name="Freeform 700"/>
              <p:cNvSpPr>
                <a:spLocks/>
              </p:cNvSpPr>
              <p:nvPr/>
            </p:nvSpPr>
            <p:spPr bwMode="auto">
              <a:xfrm>
                <a:off x="1200" y="2269"/>
                <a:ext cx="1559" cy="1113"/>
              </a:xfrm>
              <a:custGeom>
                <a:avLst/>
                <a:gdLst>
                  <a:gd name="T0" fmla="*/ 0 w 659"/>
                  <a:gd name="T1" fmla="*/ 0 h 469"/>
                  <a:gd name="T2" fmla="*/ 0 w 659"/>
                  <a:gd name="T3" fmla="*/ 469 h 469"/>
                  <a:gd name="T4" fmla="*/ 85 w 659"/>
                  <a:gd name="T5" fmla="*/ 469 h 469"/>
                  <a:gd name="T6" fmla="*/ 85 w 659"/>
                  <a:gd name="T7" fmla="*/ 72 h 469"/>
                  <a:gd name="T8" fmla="*/ 282 w 659"/>
                  <a:gd name="T9" fmla="*/ 72 h 469"/>
                  <a:gd name="T10" fmla="*/ 282 w 659"/>
                  <a:gd name="T11" fmla="*/ 469 h 469"/>
                  <a:gd name="T12" fmla="*/ 367 w 659"/>
                  <a:gd name="T13" fmla="*/ 469 h 469"/>
                  <a:gd name="T14" fmla="*/ 367 w 659"/>
                  <a:gd name="T15" fmla="*/ 72 h 469"/>
                  <a:gd name="T16" fmla="*/ 498 w 659"/>
                  <a:gd name="T17" fmla="*/ 72 h 469"/>
                  <a:gd name="T18" fmla="*/ 573 w 659"/>
                  <a:gd name="T19" fmla="*/ 155 h 469"/>
                  <a:gd name="T20" fmla="*/ 573 w 659"/>
                  <a:gd name="T21" fmla="*/ 469 h 469"/>
                  <a:gd name="T22" fmla="*/ 659 w 659"/>
                  <a:gd name="T23" fmla="*/ 469 h 469"/>
                  <a:gd name="T24" fmla="*/ 659 w 659"/>
                  <a:gd name="T25" fmla="*/ 132 h 469"/>
                  <a:gd name="T26" fmla="*/ 541 w 659"/>
                  <a:gd name="T27" fmla="*/ 0 h 469"/>
                  <a:gd name="T28" fmla="*/ 0 w 659"/>
                  <a:gd name="T29" fmla="*/ 0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9" h="469">
                    <a:moveTo>
                      <a:pt x="0" y="0"/>
                    </a:moveTo>
                    <a:cubicBezTo>
                      <a:pt x="0" y="469"/>
                      <a:pt x="0" y="469"/>
                      <a:pt x="0" y="469"/>
                    </a:cubicBezTo>
                    <a:cubicBezTo>
                      <a:pt x="85" y="469"/>
                      <a:pt x="85" y="469"/>
                      <a:pt x="85" y="469"/>
                    </a:cubicBezTo>
                    <a:cubicBezTo>
                      <a:pt x="85" y="72"/>
                      <a:pt x="85" y="72"/>
                      <a:pt x="85" y="72"/>
                    </a:cubicBezTo>
                    <a:cubicBezTo>
                      <a:pt x="85" y="72"/>
                      <a:pt x="218" y="72"/>
                      <a:pt x="282" y="72"/>
                    </a:cubicBezTo>
                    <a:cubicBezTo>
                      <a:pt x="282" y="469"/>
                      <a:pt x="282" y="469"/>
                      <a:pt x="282" y="469"/>
                    </a:cubicBezTo>
                    <a:cubicBezTo>
                      <a:pt x="367" y="469"/>
                      <a:pt x="367" y="469"/>
                      <a:pt x="367" y="469"/>
                    </a:cubicBezTo>
                    <a:cubicBezTo>
                      <a:pt x="367" y="72"/>
                      <a:pt x="367" y="72"/>
                      <a:pt x="367" y="72"/>
                    </a:cubicBezTo>
                    <a:cubicBezTo>
                      <a:pt x="424" y="72"/>
                      <a:pt x="472" y="72"/>
                      <a:pt x="498" y="72"/>
                    </a:cubicBezTo>
                    <a:cubicBezTo>
                      <a:pt x="542" y="72"/>
                      <a:pt x="573" y="98"/>
                      <a:pt x="573" y="155"/>
                    </a:cubicBezTo>
                    <a:cubicBezTo>
                      <a:pt x="573" y="469"/>
                      <a:pt x="573" y="469"/>
                      <a:pt x="573" y="469"/>
                    </a:cubicBezTo>
                    <a:cubicBezTo>
                      <a:pt x="659" y="469"/>
                      <a:pt x="659" y="469"/>
                      <a:pt x="659" y="469"/>
                    </a:cubicBezTo>
                    <a:cubicBezTo>
                      <a:pt x="659" y="346"/>
                      <a:pt x="659" y="239"/>
                      <a:pt x="659" y="132"/>
                    </a:cubicBezTo>
                    <a:cubicBezTo>
                      <a:pt x="659" y="68"/>
                      <a:pt x="626" y="0"/>
                      <a:pt x="54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6" name="Freeform 701"/>
              <p:cNvSpPr>
                <a:spLocks/>
              </p:cNvSpPr>
              <p:nvPr/>
            </p:nvSpPr>
            <p:spPr bwMode="auto">
              <a:xfrm>
                <a:off x="2877" y="2269"/>
                <a:ext cx="1107" cy="1113"/>
              </a:xfrm>
              <a:custGeom>
                <a:avLst/>
                <a:gdLst>
                  <a:gd name="T0" fmla="*/ 121 w 468"/>
                  <a:gd name="T1" fmla="*/ 0 h 469"/>
                  <a:gd name="T2" fmla="*/ 0 w 468"/>
                  <a:gd name="T3" fmla="*/ 130 h 469"/>
                  <a:gd name="T4" fmla="*/ 115 w 468"/>
                  <a:gd name="T5" fmla="*/ 266 h 469"/>
                  <a:gd name="T6" fmla="*/ 319 w 468"/>
                  <a:gd name="T7" fmla="*/ 266 h 469"/>
                  <a:gd name="T8" fmla="*/ 381 w 468"/>
                  <a:gd name="T9" fmla="*/ 335 h 469"/>
                  <a:gd name="T10" fmla="*/ 320 w 468"/>
                  <a:gd name="T11" fmla="*/ 398 h 469"/>
                  <a:gd name="T12" fmla="*/ 8 w 468"/>
                  <a:gd name="T13" fmla="*/ 398 h 469"/>
                  <a:gd name="T14" fmla="*/ 8 w 468"/>
                  <a:gd name="T15" fmla="*/ 469 h 469"/>
                  <a:gd name="T16" fmla="*/ 356 w 468"/>
                  <a:gd name="T17" fmla="*/ 469 h 469"/>
                  <a:gd name="T18" fmla="*/ 468 w 468"/>
                  <a:gd name="T19" fmla="*/ 336 h 469"/>
                  <a:gd name="T20" fmla="*/ 362 w 468"/>
                  <a:gd name="T21" fmla="*/ 194 h 469"/>
                  <a:gd name="T22" fmla="*/ 142 w 468"/>
                  <a:gd name="T23" fmla="*/ 194 h 469"/>
                  <a:gd name="T24" fmla="*/ 86 w 468"/>
                  <a:gd name="T25" fmla="*/ 132 h 469"/>
                  <a:gd name="T26" fmla="*/ 151 w 468"/>
                  <a:gd name="T27" fmla="*/ 72 h 469"/>
                  <a:gd name="T28" fmla="*/ 452 w 468"/>
                  <a:gd name="T29" fmla="*/ 72 h 469"/>
                  <a:gd name="T30" fmla="*/ 452 w 468"/>
                  <a:gd name="T31" fmla="*/ 0 h 469"/>
                  <a:gd name="T32" fmla="*/ 121 w 468"/>
                  <a:gd name="T33" fmla="*/ 0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68" h="469">
                    <a:moveTo>
                      <a:pt x="121" y="0"/>
                    </a:moveTo>
                    <a:cubicBezTo>
                      <a:pt x="28" y="0"/>
                      <a:pt x="0" y="62"/>
                      <a:pt x="0" y="130"/>
                    </a:cubicBezTo>
                    <a:cubicBezTo>
                      <a:pt x="0" y="204"/>
                      <a:pt x="31" y="266"/>
                      <a:pt x="115" y="266"/>
                    </a:cubicBezTo>
                    <a:cubicBezTo>
                      <a:pt x="191" y="266"/>
                      <a:pt x="262" y="266"/>
                      <a:pt x="319" y="266"/>
                    </a:cubicBezTo>
                    <a:cubicBezTo>
                      <a:pt x="381" y="266"/>
                      <a:pt x="381" y="314"/>
                      <a:pt x="381" y="335"/>
                    </a:cubicBezTo>
                    <a:cubicBezTo>
                      <a:pt x="381" y="356"/>
                      <a:pt x="381" y="398"/>
                      <a:pt x="320" y="398"/>
                    </a:cubicBezTo>
                    <a:cubicBezTo>
                      <a:pt x="272" y="398"/>
                      <a:pt x="8" y="398"/>
                      <a:pt x="8" y="398"/>
                    </a:cubicBezTo>
                    <a:cubicBezTo>
                      <a:pt x="8" y="398"/>
                      <a:pt x="8" y="449"/>
                      <a:pt x="8" y="469"/>
                    </a:cubicBezTo>
                    <a:cubicBezTo>
                      <a:pt x="356" y="469"/>
                      <a:pt x="356" y="469"/>
                      <a:pt x="356" y="469"/>
                    </a:cubicBezTo>
                    <a:cubicBezTo>
                      <a:pt x="443" y="469"/>
                      <a:pt x="468" y="418"/>
                      <a:pt x="468" y="336"/>
                    </a:cubicBezTo>
                    <a:cubicBezTo>
                      <a:pt x="468" y="238"/>
                      <a:pt x="436" y="194"/>
                      <a:pt x="362" y="194"/>
                    </a:cubicBezTo>
                    <a:cubicBezTo>
                      <a:pt x="274" y="194"/>
                      <a:pt x="213" y="194"/>
                      <a:pt x="142" y="194"/>
                    </a:cubicBezTo>
                    <a:cubicBezTo>
                      <a:pt x="86" y="194"/>
                      <a:pt x="86" y="157"/>
                      <a:pt x="86" y="132"/>
                    </a:cubicBezTo>
                    <a:cubicBezTo>
                      <a:pt x="86" y="112"/>
                      <a:pt x="92" y="72"/>
                      <a:pt x="151" y="72"/>
                    </a:cubicBezTo>
                    <a:cubicBezTo>
                      <a:pt x="214" y="72"/>
                      <a:pt x="452" y="72"/>
                      <a:pt x="452" y="72"/>
                    </a:cubicBezTo>
                    <a:cubicBezTo>
                      <a:pt x="452" y="43"/>
                      <a:pt x="452" y="27"/>
                      <a:pt x="452" y="0"/>
                    </a:cubicBezTo>
                    <a:cubicBezTo>
                      <a:pt x="121" y="0"/>
                      <a:pt x="121" y="0"/>
                      <a:pt x="121" y="0"/>
                    </a:cubicBez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17" name="Freeform 702"/>
              <p:cNvSpPr>
                <a:spLocks noEditPoints="1"/>
              </p:cNvSpPr>
              <p:nvPr/>
            </p:nvSpPr>
            <p:spPr bwMode="auto">
              <a:xfrm>
                <a:off x="4107" y="2269"/>
                <a:ext cx="1090" cy="1455"/>
              </a:xfrm>
              <a:custGeom>
                <a:avLst/>
                <a:gdLst>
                  <a:gd name="T0" fmla="*/ 170 w 461"/>
                  <a:gd name="T1" fmla="*/ 0 h 613"/>
                  <a:gd name="T2" fmla="*/ 44 w 461"/>
                  <a:gd name="T3" fmla="*/ 29 h 613"/>
                  <a:gd name="T4" fmla="*/ 0 w 461"/>
                  <a:gd name="T5" fmla="*/ 149 h 613"/>
                  <a:gd name="T6" fmla="*/ 0 w 461"/>
                  <a:gd name="T7" fmla="*/ 233 h 613"/>
                  <a:gd name="T8" fmla="*/ 0 w 461"/>
                  <a:gd name="T9" fmla="*/ 318 h 613"/>
                  <a:gd name="T10" fmla="*/ 47 w 461"/>
                  <a:gd name="T11" fmla="*/ 445 h 613"/>
                  <a:gd name="T12" fmla="*/ 170 w 461"/>
                  <a:gd name="T13" fmla="*/ 469 h 613"/>
                  <a:gd name="T14" fmla="*/ 376 w 461"/>
                  <a:gd name="T15" fmla="*/ 469 h 613"/>
                  <a:gd name="T16" fmla="*/ 376 w 461"/>
                  <a:gd name="T17" fmla="*/ 487 h 613"/>
                  <a:gd name="T18" fmla="*/ 328 w 461"/>
                  <a:gd name="T19" fmla="*/ 538 h 613"/>
                  <a:gd name="T20" fmla="*/ 61 w 461"/>
                  <a:gd name="T21" fmla="*/ 538 h 613"/>
                  <a:gd name="T22" fmla="*/ 61 w 461"/>
                  <a:gd name="T23" fmla="*/ 613 h 613"/>
                  <a:gd name="T24" fmla="*/ 356 w 461"/>
                  <a:gd name="T25" fmla="*/ 613 h 613"/>
                  <a:gd name="T26" fmla="*/ 461 w 461"/>
                  <a:gd name="T27" fmla="*/ 511 h 613"/>
                  <a:gd name="T28" fmla="*/ 461 w 461"/>
                  <a:gd name="T29" fmla="*/ 0 h 613"/>
                  <a:gd name="T30" fmla="*/ 170 w 461"/>
                  <a:gd name="T31" fmla="*/ 0 h 613"/>
                  <a:gd name="T32" fmla="*/ 376 w 461"/>
                  <a:gd name="T33" fmla="*/ 398 h 613"/>
                  <a:gd name="T34" fmla="*/ 196 w 461"/>
                  <a:gd name="T35" fmla="*/ 398 h 613"/>
                  <a:gd name="T36" fmla="*/ 88 w 461"/>
                  <a:gd name="T37" fmla="*/ 333 h 613"/>
                  <a:gd name="T38" fmla="*/ 88 w 461"/>
                  <a:gd name="T39" fmla="*/ 231 h 613"/>
                  <a:gd name="T40" fmla="*/ 88 w 461"/>
                  <a:gd name="T41" fmla="*/ 148 h 613"/>
                  <a:gd name="T42" fmla="*/ 200 w 461"/>
                  <a:gd name="T43" fmla="*/ 72 h 613"/>
                  <a:gd name="T44" fmla="*/ 376 w 461"/>
                  <a:gd name="T45" fmla="*/ 72 h 613"/>
                  <a:gd name="T46" fmla="*/ 376 w 461"/>
                  <a:gd name="T47" fmla="*/ 398 h 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61" h="613">
                    <a:moveTo>
                      <a:pt x="170" y="0"/>
                    </a:moveTo>
                    <a:cubicBezTo>
                      <a:pt x="94" y="0"/>
                      <a:pt x="65" y="12"/>
                      <a:pt x="44" y="29"/>
                    </a:cubicBezTo>
                    <a:cubicBezTo>
                      <a:pt x="22" y="47"/>
                      <a:pt x="1" y="70"/>
                      <a:pt x="0" y="149"/>
                    </a:cubicBezTo>
                    <a:cubicBezTo>
                      <a:pt x="0" y="233"/>
                      <a:pt x="0" y="233"/>
                      <a:pt x="0" y="233"/>
                    </a:cubicBezTo>
                    <a:cubicBezTo>
                      <a:pt x="0" y="318"/>
                      <a:pt x="0" y="318"/>
                      <a:pt x="0" y="318"/>
                    </a:cubicBezTo>
                    <a:cubicBezTo>
                      <a:pt x="0" y="402"/>
                      <a:pt x="23" y="425"/>
                      <a:pt x="47" y="445"/>
                    </a:cubicBezTo>
                    <a:cubicBezTo>
                      <a:pt x="63" y="456"/>
                      <a:pt x="89" y="469"/>
                      <a:pt x="170" y="469"/>
                    </a:cubicBezTo>
                    <a:cubicBezTo>
                      <a:pt x="376" y="469"/>
                      <a:pt x="376" y="469"/>
                      <a:pt x="376" y="469"/>
                    </a:cubicBezTo>
                    <a:cubicBezTo>
                      <a:pt x="376" y="469"/>
                      <a:pt x="376" y="484"/>
                      <a:pt x="376" y="487"/>
                    </a:cubicBezTo>
                    <a:cubicBezTo>
                      <a:pt x="376" y="523"/>
                      <a:pt x="369" y="538"/>
                      <a:pt x="328" y="538"/>
                    </a:cubicBezTo>
                    <a:cubicBezTo>
                      <a:pt x="61" y="538"/>
                      <a:pt x="61" y="538"/>
                      <a:pt x="61" y="538"/>
                    </a:cubicBezTo>
                    <a:cubicBezTo>
                      <a:pt x="61" y="613"/>
                      <a:pt x="61" y="613"/>
                      <a:pt x="61" y="613"/>
                    </a:cubicBezTo>
                    <a:cubicBezTo>
                      <a:pt x="356" y="613"/>
                      <a:pt x="356" y="613"/>
                      <a:pt x="356" y="613"/>
                    </a:cubicBezTo>
                    <a:cubicBezTo>
                      <a:pt x="435" y="613"/>
                      <a:pt x="461" y="578"/>
                      <a:pt x="461" y="511"/>
                    </a:cubicBezTo>
                    <a:cubicBezTo>
                      <a:pt x="461" y="0"/>
                      <a:pt x="461" y="0"/>
                      <a:pt x="461" y="0"/>
                    </a:cubicBezTo>
                    <a:lnTo>
                      <a:pt x="170" y="0"/>
                    </a:lnTo>
                    <a:close/>
                    <a:moveTo>
                      <a:pt x="376" y="398"/>
                    </a:moveTo>
                    <a:cubicBezTo>
                      <a:pt x="196" y="398"/>
                      <a:pt x="196" y="398"/>
                      <a:pt x="196" y="398"/>
                    </a:cubicBezTo>
                    <a:cubicBezTo>
                      <a:pt x="143" y="398"/>
                      <a:pt x="89" y="402"/>
                      <a:pt x="88" y="333"/>
                    </a:cubicBezTo>
                    <a:cubicBezTo>
                      <a:pt x="88" y="330"/>
                      <a:pt x="88" y="305"/>
                      <a:pt x="88" y="231"/>
                    </a:cubicBezTo>
                    <a:cubicBezTo>
                      <a:pt x="88" y="169"/>
                      <a:pt x="87" y="154"/>
                      <a:pt x="88" y="148"/>
                    </a:cubicBezTo>
                    <a:cubicBezTo>
                      <a:pt x="91" y="90"/>
                      <a:pt x="112" y="70"/>
                      <a:pt x="200" y="72"/>
                    </a:cubicBezTo>
                    <a:cubicBezTo>
                      <a:pt x="205" y="72"/>
                      <a:pt x="376" y="72"/>
                      <a:pt x="376" y="72"/>
                    </a:cubicBezTo>
                    <a:lnTo>
                      <a:pt x="376" y="398"/>
                    </a:ln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12" name="Textfeld 11"/>
            <p:cNvSpPr txBox="1"/>
            <p:nvPr/>
          </p:nvSpPr>
          <p:spPr>
            <a:xfrm>
              <a:off x="2922429" y="740522"/>
              <a:ext cx="389824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400" spc="50" baseline="0" dirty="0" smtClean="0">
                  <a:solidFill>
                    <a:srgbClr val="841439"/>
                  </a:solidFill>
                </a:rPr>
                <a:t>.</a:t>
              </a:r>
              <a:r>
                <a:rPr lang="de-DE" sz="1400" spc="50" baseline="0" dirty="0" err="1" smtClean="0">
                  <a:solidFill>
                    <a:srgbClr val="841439"/>
                  </a:solidFill>
                </a:rPr>
                <a:t>consulting</a:t>
              </a:r>
              <a:r>
                <a:rPr lang="de-DE" sz="1400" spc="50" baseline="0" dirty="0" smtClean="0">
                  <a:solidFill>
                    <a:srgbClr val="841439"/>
                  </a:solidFill>
                </a:rPr>
                <a:t> .</a:t>
              </a:r>
              <a:r>
                <a:rPr lang="de-DE" sz="1400" spc="50" baseline="0" dirty="0" err="1" smtClean="0">
                  <a:solidFill>
                    <a:srgbClr val="841439"/>
                  </a:solidFill>
                </a:rPr>
                <a:t>solutions</a:t>
              </a:r>
              <a:r>
                <a:rPr lang="de-DE" sz="1400" spc="50" baseline="0" dirty="0" smtClean="0">
                  <a:solidFill>
                    <a:srgbClr val="841439"/>
                  </a:solidFill>
                </a:rPr>
                <a:t> .</a:t>
              </a:r>
              <a:r>
                <a:rPr lang="de-DE" sz="1400" spc="50" baseline="0" dirty="0" err="1" smtClean="0">
                  <a:solidFill>
                    <a:srgbClr val="841439"/>
                  </a:solidFill>
                </a:rPr>
                <a:t>partnership</a:t>
              </a:r>
              <a:endParaRPr lang="de-DE" sz="1400" i="1" spc="50" baseline="0" dirty="0">
                <a:solidFill>
                  <a:srgbClr val="84143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24379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80999" y="412750"/>
            <a:ext cx="7454030" cy="83911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dirty="0" smtClean="0"/>
              <a:t>Master title style Click to edit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80999" y="6575786"/>
            <a:ext cx="7454030" cy="13667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© msg | Monat 2016 | Präsentationstitel</a:t>
            </a:r>
            <a:endParaRPr lang="en-US" dirty="0"/>
          </a:p>
        </p:txBody>
      </p:sp>
      <p:cxnSp>
        <p:nvCxnSpPr>
          <p:cNvPr id="10" name="Gerader Verbinder 9"/>
          <p:cNvCxnSpPr/>
          <p:nvPr/>
        </p:nvCxnSpPr>
        <p:spPr bwMode="gray">
          <a:xfrm>
            <a:off x="381000" y="-365760"/>
            <a:ext cx="0" cy="274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 bwMode="gray">
          <a:xfrm>
            <a:off x="9525000" y="-365760"/>
            <a:ext cx="0" cy="274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 bwMode="gray">
          <a:xfrm>
            <a:off x="381000" y="6914271"/>
            <a:ext cx="0" cy="274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 bwMode="gray">
          <a:xfrm>
            <a:off x="9525000" y="6914271"/>
            <a:ext cx="0" cy="274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 bwMode="gray">
          <a:xfrm rot="5400000">
            <a:off x="-209845" y="5812790"/>
            <a:ext cx="0" cy="274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/>
        </p:nvCxnSpPr>
        <p:spPr bwMode="gray">
          <a:xfrm rot="5400000">
            <a:off x="-209845" y="1483798"/>
            <a:ext cx="0" cy="274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/>
        </p:nvCxnSpPr>
        <p:spPr bwMode="gray">
          <a:xfrm rot="5400000">
            <a:off x="10129911" y="5812790"/>
            <a:ext cx="0" cy="274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/>
          <p:cNvCxnSpPr/>
          <p:nvPr/>
        </p:nvCxnSpPr>
        <p:spPr bwMode="gray">
          <a:xfrm rot="5400000">
            <a:off x="10129911" y="1483798"/>
            <a:ext cx="0" cy="274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/>
          <p:nvPr/>
        </p:nvCxnSpPr>
        <p:spPr bwMode="gray">
          <a:xfrm>
            <a:off x="0" y="6488739"/>
            <a:ext cx="990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9056318" y="6575786"/>
            <a:ext cx="468682" cy="136678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000" b="1">
                <a:solidFill>
                  <a:schemeClr val="accent2"/>
                </a:solidFill>
              </a:defRPr>
            </a:lvl1pPr>
          </a:lstStyle>
          <a:p>
            <a:fld id="{3960B6C3-C496-4A7C-9C45-3D663D266B2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Gerader Verbinder 17"/>
          <p:cNvCxnSpPr/>
          <p:nvPr/>
        </p:nvCxnSpPr>
        <p:spPr bwMode="gray">
          <a:xfrm>
            <a:off x="0" y="1277912"/>
            <a:ext cx="990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 bwMode="gray">
          <a:xfrm>
            <a:off x="373063" y="1633539"/>
            <a:ext cx="9151937" cy="4316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Edit Master Text Format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noProof="0" dirty="0" smtClean="0"/>
              <a:t>Fourth</a:t>
            </a:r>
            <a:r>
              <a:rPr lang="en-US" dirty="0" smtClean="0"/>
              <a:t>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204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6" r:id="rId4"/>
    <p:sldLayoutId id="2147483667" r:id="rId5"/>
    <p:sldLayoutId id="2147483668" r:id="rId6"/>
    <p:sldLayoutId id="2147483669" r:id="rId7"/>
    <p:sldLayoutId id="2147483670" r:id="rId8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marR="0" indent="-28575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Tx/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88" marR="0" indent="-28575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2"/>
        </a:buClr>
        <a:buSzTx/>
        <a:buFont typeface="Symbol" panose="05050102010706020507" pitchFamily="18" charset="2"/>
        <a:buChar char="-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92000" marR="0" indent="-25200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2"/>
        </a:buClr>
        <a:buSzTx/>
        <a:buFont typeface="Arial" panose="020B0604020202020204" pitchFamily="34" charset="0"/>
        <a:buChar char="•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44000" marR="0" indent="-25200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2"/>
        </a:buClr>
        <a:buSzTx/>
        <a:buFont typeface="Symbol" panose="05050102010706020507" pitchFamily="18" charset="2"/>
        <a:buChar char="-"/>
        <a:tabLst/>
        <a:defRPr sz="11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296000" marR="0" indent="-25200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2"/>
        </a:buClr>
        <a:buSzTx/>
        <a:buFont typeface="Arial" panose="020B0604020202020204" pitchFamily="34" charset="0"/>
        <a:buChar char="•"/>
        <a:tabLst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026" userDrawn="1">
          <p15:clr>
            <a:srgbClr val="F26B43"/>
          </p15:clr>
        </p15:guide>
        <p15:guide id="2" pos="240" userDrawn="1">
          <p15:clr>
            <a:srgbClr val="F26B43"/>
          </p15:clr>
        </p15:guide>
        <p15:guide id="3" pos="6000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avaworld.com/article/2078635/enterprise-middleware/jvm-performance-optimization-part-2-compilers.html" TargetMode="External"/><Relationship Id="rId2" Type="http://schemas.openxmlformats.org/officeDocument/2006/relationships/hyperlink" Target="https://briangordon.github.io/2014/01/javac-optimization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nieldonea/presentation/tree/master/JVM%20Architectur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package" Target="../embeddings/Microsoft_Excel_Macro-Enabled_Worksheet1.xlsm"/><Relationship Id="rId7" Type="http://schemas.openxmlformats.org/officeDocument/2006/relationships/package" Target="../embeddings/Microsoft_Excel_Macro-Enabled_Worksheet3.xlsm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5.wmf"/><Relationship Id="rId5" Type="http://schemas.openxmlformats.org/officeDocument/2006/relationships/package" Target="../embeddings/Microsoft_Excel_Macro-Enabled_Worksheet2.xlsm"/><Relationship Id="rId4" Type="http://schemas.openxmlformats.org/officeDocument/2006/relationships/image" Target="../media/image34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21613098/java-local-vs-instance-variable-access-speed" TargetMode="External"/><Relationship Id="rId2" Type="http://schemas.openxmlformats.org/officeDocument/2006/relationships/hyperlink" Target="http://stackoverflow.com/questions/30454904/large-difference-in-speed-of-equivalent-static-and-non-static-method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Java_virtual_machines" TargetMode="External"/><Relationship Id="rId7" Type="http://schemas.openxmlformats.org/officeDocument/2006/relationships/hyperlink" Target="http://ziuby.blogspot.ro/2015_05_01_archive.html" TargetMode="External"/><Relationship Id="rId2" Type="http://schemas.openxmlformats.org/officeDocument/2006/relationships/hyperlink" Target="http://docs.oracle.com/javase/8/doc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log.jamesdbloom.com/JVMInternals.html" TargetMode="External"/><Relationship Id="rId5" Type="http://schemas.openxmlformats.org/officeDocument/2006/relationships/hyperlink" Target="https://dzone.com/articles/jvm-architecture-explained" TargetMode="External"/><Relationship Id="rId4" Type="http://schemas.openxmlformats.org/officeDocument/2006/relationships/hyperlink" Target="http://education.jlab.org/qa/mathatom_05.html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javase/specs/jvms/se8/jvms8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racle.com/technetwork/articles/javase/index-jsp-136373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Inside </a:t>
            </a:r>
            <a:r>
              <a:rPr lang="de-DE" dirty="0" err="1" smtClean="0"/>
              <a:t>the</a:t>
            </a:r>
            <a:r>
              <a:rPr lang="de-DE" dirty="0" smtClean="0"/>
              <a:t> JVM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JVM </a:t>
            </a:r>
            <a:r>
              <a:rPr lang="de-DE" dirty="0" err="1" smtClean="0"/>
              <a:t>Architecture</a:t>
            </a:r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672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Bytecode.java to </a:t>
            </a:r>
            <a:r>
              <a:rPr lang="en-US" dirty="0" err="1" smtClean="0"/>
              <a:t>Bytecode.class</a:t>
            </a:r>
            <a:r>
              <a:rPr lang="en-US" dirty="0"/>
              <a:t> (2)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dirty="0" err="1"/>
              <a:t>Decembrie</a:t>
            </a:r>
            <a:r>
              <a:rPr lang="de-DE" dirty="0"/>
              <a:t> 2016 | </a:t>
            </a:r>
            <a:r>
              <a:rPr lang="en-US" b="1" dirty="0"/>
              <a:t>Inside the Java Virtual Machine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960B6C3-C496-4A7C-9C45-3D663D266B21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143" y="1626314"/>
            <a:ext cx="7381875" cy="479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022" y="1294354"/>
            <a:ext cx="2733675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186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Bytecode.java to </a:t>
            </a:r>
            <a:r>
              <a:rPr lang="en-US" dirty="0" err="1"/>
              <a:t>Bytecode.class</a:t>
            </a:r>
            <a:r>
              <a:rPr lang="en-US" dirty="0"/>
              <a:t> </a:t>
            </a:r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dirty="0" err="1"/>
              <a:t>Decembrie</a:t>
            </a:r>
            <a:r>
              <a:rPr lang="de-DE" dirty="0"/>
              <a:t> 2016 | </a:t>
            </a:r>
            <a:r>
              <a:rPr lang="en-US" b="1" dirty="0"/>
              <a:t>Inside the Java Virtual Machine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960B6C3-C496-4A7C-9C45-3D663D266B21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98" y="1457953"/>
            <a:ext cx="2847975" cy="177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020" y="3428998"/>
            <a:ext cx="1619250" cy="218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626" y="1457953"/>
            <a:ext cx="2762250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641" y="3428999"/>
            <a:ext cx="1609725" cy="218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571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Compilatorul </a:t>
            </a:r>
            <a:r>
              <a:rPr lang="en-US" dirty="0"/>
              <a:t>Java </a:t>
            </a:r>
            <a:r>
              <a:rPr lang="en-US" dirty="0" err="1"/>
              <a:t>optimizeaz</a:t>
            </a:r>
            <a:r>
              <a:rPr lang="ro-RO" dirty="0"/>
              <a:t>ă codul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dirty="0" err="1"/>
              <a:t>Decembrie</a:t>
            </a:r>
            <a:r>
              <a:rPr lang="de-DE" dirty="0"/>
              <a:t> 2016 | </a:t>
            </a:r>
            <a:r>
              <a:rPr lang="en-US" b="1" dirty="0"/>
              <a:t>Inside the Java Virtual Machine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960B6C3-C496-4A7C-9C45-3D663D266B21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ro-RO" dirty="0" smtClean="0"/>
              <a:t>Depinde de versiunea compilatorului și producătorul compilatorului</a:t>
            </a:r>
          </a:p>
          <a:p>
            <a:r>
              <a:rPr lang="en-US" u="sng" dirty="0" err="1" smtClean="0"/>
              <a:t>Sintactic</a:t>
            </a:r>
            <a:endParaRPr lang="en-US" u="sng" dirty="0" smtClean="0"/>
          </a:p>
          <a:p>
            <a:pPr lvl="1"/>
            <a:r>
              <a:rPr lang="en-US" dirty="0" err="1" smtClean="0"/>
              <a:t>Valori</a:t>
            </a:r>
            <a:r>
              <a:rPr lang="en-US" dirty="0" smtClean="0"/>
              <a:t> final</a:t>
            </a:r>
            <a:r>
              <a:rPr lang="ro-RO" dirty="0" smtClean="0"/>
              <a:t>e</a:t>
            </a:r>
            <a:endParaRPr lang="en-US" dirty="0" smtClean="0"/>
          </a:p>
          <a:p>
            <a:pPr lvl="1"/>
            <a:r>
              <a:rPr lang="en-US" dirty="0" smtClean="0"/>
              <a:t>Opera</a:t>
            </a:r>
            <a:r>
              <a:rPr lang="ro-RO" dirty="0" smtClean="0"/>
              <a:t>ții pe valori determinate </a:t>
            </a:r>
            <a:endParaRPr lang="en-US" dirty="0" smtClean="0"/>
          </a:p>
          <a:p>
            <a:pPr lvl="1"/>
            <a:r>
              <a:rPr lang="ro-RO" dirty="0" smtClean="0"/>
              <a:t>Operații aritmetice</a:t>
            </a:r>
          </a:p>
          <a:p>
            <a:pPr lvl="1"/>
            <a:r>
              <a:rPr lang="ro-RO" dirty="0" smtClean="0"/>
              <a:t>Cod mort</a:t>
            </a:r>
          </a:p>
          <a:p>
            <a:pPr lvl="1"/>
            <a:r>
              <a:rPr lang="ro-RO" dirty="0" smtClean="0"/>
              <a:t>Etc</a:t>
            </a:r>
          </a:p>
          <a:p>
            <a:pPr lvl="1"/>
            <a:endParaRPr lang="ro-RO" dirty="0"/>
          </a:p>
          <a:p>
            <a:pPr lvl="1"/>
            <a:endParaRPr lang="ro-RO" dirty="0" smtClean="0"/>
          </a:p>
          <a:p>
            <a:pPr lvl="1"/>
            <a:endParaRPr lang="ro-RO" dirty="0"/>
          </a:p>
          <a:p>
            <a:pPr lvl="1"/>
            <a:endParaRPr lang="ro-RO" dirty="0" smtClean="0"/>
          </a:p>
          <a:p>
            <a:pPr lvl="1"/>
            <a:endParaRPr lang="ro-RO" dirty="0"/>
          </a:p>
          <a:p>
            <a:pPr lvl="1"/>
            <a:endParaRPr lang="ro-RO" dirty="0" smtClean="0"/>
          </a:p>
          <a:p>
            <a:r>
              <a:rPr lang="ro-RO" dirty="0" smtClean="0"/>
              <a:t>Referințe: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briangordon.github.io/2014/01/javac-optimizations.html</a:t>
            </a:r>
            <a:endParaRPr lang="ro-RO" dirty="0" smtClean="0"/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www.javaworld.com/article/2078635/enterprise-middleware/jvm-performance-optimization-part-2-compilers.html</a:t>
            </a:r>
            <a:endParaRPr lang="ro-RO" dirty="0" smtClean="0"/>
          </a:p>
          <a:p>
            <a:pPr lvl="1"/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340" y="1936610"/>
            <a:ext cx="257175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297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Class Loader Subsystem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dirty="0" err="1"/>
              <a:t>Decembrie</a:t>
            </a:r>
            <a:r>
              <a:rPr lang="de-DE" dirty="0"/>
              <a:t> 2016 | </a:t>
            </a:r>
            <a:r>
              <a:rPr lang="en-US" b="1" dirty="0"/>
              <a:t>Inside the Java Virtual Machine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960B6C3-C496-4A7C-9C45-3D663D266B21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10242" name="Picture 2" descr="http://1.bp.blogspot.com/-N-4UUmXUnk4/VWKliZs-DEI/AAAAAAAAAxc/WeHDJ-Ufo04/s1600/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27" y="2142565"/>
            <a:ext cx="8229391" cy="327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9024513" y="5766684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[6] </a:t>
            </a:r>
          </a:p>
        </p:txBody>
      </p:sp>
    </p:spTree>
    <p:extLst>
      <p:ext uri="{BB962C8B-B14F-4D97-AF65-F5344CB8AC3E}">
        <p14:creationId xmlns:p14="http://schemas.microsoft.com/office/powerpoint/2010/main" val="171606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Java Virtual Machine – Arhitectură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dirty="0" err="1"/>
              <a:t>Decembrie</a:t>
            </a:r>
            <a:r>
              <a:rPr lang="de-DE" dirty="0"/>
              <a:t> 2016 | </a:t>
            </a:r>
            <a:r>
              <a:rPr lang="en-US" b="1" dirty="0"/>
              <a:t>Inside the Java Virtual Machine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960B6C3-C496-4A7C-9C45-3D663D266B21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6146" name="Picture 2" descr="JVM Architecture Diagram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1303972"/>
            <a:ext cx="5894705" cy="518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9019733" y="5765847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[4] </a:t>
            </a:r>
          </a:p>
        </p:txBody>
      </p:sp>
    </p:spTree>
    <p:extLst>
      <p:ext uri="{BB962C8B-B14F-4D97-AF65-F5344CB8AC3E}">
        <p14:creationId xmlns:p14="http://schemas.microsoft.com/office/powerpoint/2010/main" val="309294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Runtime Data Areas – Fir de execuție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dirty="0" err="1"/>
              <a:t>Decembrie</a:t>
            </a:r>
            <a:r>
              <a:rPr lang="de-DE" dirty="0"/>
              <a:t> 2016 | </a:t>
            </a:r>
            <a:r>
              <a:rPr lang="en-US" b="1" dirty="0"/>
              <a:t>Inside the Java Virtual Machine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960B6C3-C496-4A7C-9C45-3D663D266B21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11268" name="Picture 4" descr="http://www.cubrid.org/files/attach/images/220547/468/290/runtime-data-access-configur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709" y="1586371"/>
            <a:ext cx="3476625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9019733" y="5765847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[4] </a:t>
            </a:r>
          </a:p>
        </p:txBody>
      </p:sp>
    </p:spTree>
    <p:extLst>
      <p:ext uri="{BB962C8B-B14F-4D97-AF65-F5344CB8AC3E}">
        <p14:creationId xmlns:p14="http://schemas.microsoft.com/office/powerpoint/2010/main" val="413871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Runtime Data </a:t>
            </a:r>
            <a:r>
              <a:rPr lang="ro-RO" dirty="0" smtClean="0"/>
              <a:t>Areas - detaliu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dirty="0" err="1"/>
              <a:t>Decembrie</a:t>
            </a:r>
            <a:r>
              <a:rPr lang="de-DE" dirty="0"/>
              <a:t> 2016 | </a:t>
            </a:r>
            <a:r>
              <a:rPr lang="en-US" b="1" dirty="0"/>
              <a:t>Inside the Java Virtual Machine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960B6C3-C496-4A7C-9C45-3D663D266B21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http://blog.jamesdbloom.com/images_2013_11_17_17_56/JVM_Internal_Architec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5" y="1612229"/>
            <a:ext cx="6885305" cy="408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9019733" y="5765847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[5]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56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Execution Engine și JIT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>
          <a:xfrm>
            <a:off x="380999" y="6564721"/>
            <a:ext cx="7454030" cy="136678"/>
          </a:xfrm>
        </p:spPr>
        <p:txBody>
          <a:bodyPr/>
          <a:lstStyle/>
          <a:p>
            <a:r>
              <a:rPr lang="de-DE" dirty="0" err="1"/>
              <a:t>Decembrie</a:t>
            </a:r>
            <a:r>
              <a:rPr lang="de-DE" dirty="0"/>
              <a:t> 2016 | </a:t>
            </a:r>
            <a:r>
              <a:rPr lang="en-US" b="1" dirty="0"/>
              <a:t>Inside the Java Virtual Machine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960B6C3-C496-4A7C-9C45-3D663D266B21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9" name="Picture 2" descr="JVM Architecture Diagram "/>
          <p:cNvPicPr>
            <a:picLocks noGrp="1" noChangeAspect="1" noChangeArrowheads="1"/>
          </p:cNvPicPr>
          <p:nvPr>
            <p:ph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50" y="1391491"/>
            <a:ext cx="5654479" cy="496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9019733" y="5765847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[4] </a:t>
            </a:r>
          </a:p>
        </p:txBody>
      </p:sp>
    </p:spTree>
    <p:extLst>
      <p:ext uri="{BB962C8B-B14F-4D97-AF65-F5344CB8AC3E}">
        <p14:creationId xmlns:p14="http://schemas.microsoft.com/office/powerpoint/2010/main" val="338358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Optimizare JIT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dirty="0" err="1"/>
              <a:t>Decembrie</a:t>
            </a:r>
            <a:r>
              <a:rPr lang="de-DE" dirty="0"/>
              <a:t> 2016 | </a:t>
            </a:r>
            <a:r>
              <a:rPr lang="en-US" b="1" dirty="0"/>
              <a:t>Inside the Java Virtual Machine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960B6C3-C496-4A7C-9C45-3D663D266B21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66" y="1650057"/>
            <a:ext cx="3790950" cy="3686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649" y="1754831"/>
            <a:ext cx="4019550" cy="34766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51647" y="5591610"/>
            <a:ext cx="7494494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0000" indent="-180000">
              <a:spcBef>
                <a:spcPts val="3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1400" dirty="0" smtClean="0"/>
              <a:t>Alt exemplu: If branch </a:t>
            </a:r>
            <a:r>
              <a:rPr lang="de-DE" sz="1400" dirty="0" smtClean="0"/>
              <a:t>- modulo </a:t>
            </a:r>
            <a:r>
              <a:rPr lang="de-DE" sz="1400" dirty="0" smtClean="0"/>
              <a:t>10</a:t>
            </a:r>
            <a:endParaRPr lang="en-US" sz="1400" dirty="0" err="1" smtClean="0"/>
          </a:p>
        </p:txBody>
      </p:sp>
    </p:spTree>
    <p:extLst>
      <p:ext uri="{BB962C8B-B14F-4D97-AF65-F5344CB8AC3E}">
        <p14:creationId xmlns:p14="http://schemas.microsoft.com/office/powerpoint/2010/main" val="66252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JVM </a:t>
            </a:r>
            <a:r>
              <a:rPr lang="de-DE" dirty="0" smtClean="0"/>
              <a:t>Architecture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Exemplu </a:t>
            </a:r>
            <a:r>
              <a:rPr lang="ro-RO" dirty="0" smtClean="0"/>
              <a:t>practic - </a:t>
            </a:r>
            <a:r>
              <a:rPr lang="de-DE" dirty="0" smtClean="0"/>
              <a:t>Care varianta e mai rapida?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dirty="0" err="1"/>
              <a:t>Decembrie</a:t>
            </a:r>
            <a:r>
              <a:rPr lang="de-DE" dirty="0"/>
              <a:t> 2016 | </a:t>
            </a:r>
            <a:r>
              <a:rPr lang="en-US" b="1" dirty="0"/>
              <a:t>Inside the Java Virtual Machine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960B6C3-C496-4A7C-9C45-3D663D266B21}" type="slidenum">
              <a:rPr lang="de-DE" smtClean="0"/>
              <a:pPr/>
              <a:t>19</a:t>
            </a:fld>
            <a:endParaRPr lang="de-DE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2831783"/>
            <a:ext cx="4324350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820" y="2956560"/>
            <a:ext cx="2590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186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Info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dirty="0" err="1"/>
              <a:t>Decembrie</a:t>
            </a:r>
            <a:r>
              <a:rPr lang="de-DE" dirty="0"/>
              <a:t> 2016 | </a:t>
            </a:r>
            <a:r>
              <a:rPr lang="en-US" b="1" dirty="0"/>
              <a:t>Inside the Java Virtual Machine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960B6C3-C496-4A7C-9C45-3D663D266B21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ro-RO" dirty="0" smtClean="0"/>
              <a:t>Toate exemplele, împreună cu prezentarea</a:t>
            </a:r>
          </a:p>
          <a:p>
            <a:pPr marL="0" indent="0">
              <a:buNone/>
            </a:pPr>
            <a:r>
              <a:rPr lang="ro-RO" dirty="0" smtClean="0"/>
              <a:t>	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github.com/danieldonea/presentation/tree/master/JVM%20Architecture</a:t>
            </a:r>
            <a:endParaRPr lang="ro-RO" dirty="0" smtClean="0"/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ro-RO" dirty="0" smtClean="0"/>
          </a:p>
          <a:p>
            <a:r>
              <a:rPr lang="ro-RO" dirty="0" smtClean="0"/>
              <a:t>Referințe există acolo unde sunt precizate</a:t>
            </a:r>
            <a:endParaRPr lang="ro-RO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4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JVM </a:t>
            </a:r>
            <a:r>
              <a:rPr lang="de-DE" dirty="0" smtClean="0"/>
              <a:t>Architecture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0998" y="412750"/>
            <a:ext cx="7848601" cy="839117"/>
          </a:xfrm>
        </p:spPr>
        <p:txBody>
          <a:bodyPr/>
          <a:lstStyle/>
          <a:p>
            <a:r>
              <a:rPr lang="ro-RO" dirty="0"/>
              <a:t>Exemplu </a:t>
            </a:r>
            <a:r>
              <a:rPr lang="ro-RO" dirty="0" smtClean="0"/>
              <a:t>practic – </a:t>
            </a:r>
            <a:r>
              <a:rPr lang="de-DE" dirty="0" smtClean="0"/>
              <a:t>Este urm</a:t>
            </a:r>
            <a:r>
              <a:rPr lang="ro-RO" dirty="0" smtClean="0"/>
              <a:t>ătoarea secțiune de cod – Thread Safe 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dirty="0" err="1"/>
              <a:t>Decembrie</a:t>
            </a:r>
            <a:r>
              <a:rPr lang="de-DE" dirty="0"/>
              <a:t> 2016 | </a:t>
            </a:r>
            <a:r>
              <a:rPr lang="en-US" b="1" dirty="0"/>
              <a:t>Inside the Java Virtual Machine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960B6C3-C496-4A7C-9C45-3D663D266B21}" type="slidenum">
              <a:rPr lang="de-DE" smtClean="0"/>
              <a:pPr/>
              <a:t>20</a:t>
            </a:fld>
            <a:endParaRPr lang="de-DE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18" y="1855470"/>
            <a:ext cx="7019925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615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</a:t>
            </a:r>
            <a:r>
              <a:rPr lang="en-US" dirty="0" err="1" smtClean="0"/>
              <a:t>VisualVM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dirty="0" err="1"/>
              <a:t>Decembrie</a:t>
            </a:r>
            <a:r>
              <a:rPr lang="de-DE" dirty="0"/>
              <a:t> 2016 | </a:t>
            </a:r>
            <a:r>
              <a:rPr lang="en-US" b="1" dirty="0"/>
              <a:t>Inside the Java Virtual Machine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960B6C3-C496-4A7C-9C45-3D663D266B21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374650" y="1633538"/>
            <a:ext cx="2612390" cy="4061035"/>
          </a:xfrm>
        </p:spPr>
        <p:txBody>
          <a:bodyPr/>
          <a:lstStyle/>
          <a:p>
            <a:r>
              <a:rPr lang="ro-RO" dirty="0" smtClean="0"/>
              <a:t>Vine odată cu JDK</a:t>
            </a:r>
          </a:p>
          <a:p>
            <a:r>
              <a:rPr lang="ro-RO" dirty="0" smtClean="0"/>
              <a:t>Exemplu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040" y="1949044"/>
            <a:ext cx="6583428" cy="344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5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11479" y="5942331"/>
            <a:ext cx="7454030" cy="37045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Exemplu: Problema 48 – Project Euler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dirty="0" err="1"/>
              <a:t>Decembrie</a:t>
            </a:r>
            <a:r>
              <a:rPr lang="de-DE" dirty="0"/>
              <a:t> 2016 | </a:t>
            </a:r>
            <a:r>
              <a:rPr lang="en-US" b="1" dirty="0"/>
              <a:t>Inside the Java Virtual Machine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960B6C3-C496-4A7C-9C45-3D663D266B21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397510" y="2980055"/>
            <a:ext cx="3633470" cy="358140"/>
          </a:xfrm>
        </p:spPr>
        <p:txBody>
          <a:bodyPr/>
          <a:lstStyle/>
          <a:p>
            <a:r>
              <a:rPr lang="ro-RO" dirty="0" smtClean="0"/>
              <a:t>Soluția inițială - BigInteger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20" y="1500505"/>
            <a:ext cx="8661400" cy="147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33" y="3460433"/>
            <a:ext cx="5362575" cy="20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ontent Placeholder 6"/>
          <p:cNvSpPr txBox="1">
            <a:spLocks/>
          </p:cNvSpPr>
          <p:nvPr/>
        </p:nvSpPr>
        <p:spPr bwMode="gray">
          <a:xfrm>
            <a:off x="367030" y="5708650"/>
            <a:ext cx="7527290" cy="3581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Symbol" panose="05050102010706020507" pitchFamily="18" charset="2"/>
              <a:buChar char="-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2000" marR="0" indent="-252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44000" marR="0" indent="-252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Symbol" panose="05050102010706020507" pitchFamily="18" charset="2"/>
              <a:buChar char="-"/>
              <a:tabLst/>
              <a:defRPr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6000" marR="0" indent="-252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Rezultat: un num</a:t>
            </a:r>
            <a:r>
              <a:rPr lang="ro-RO" dirty="0" smtClean="0"/>
              <a:t>ăr cu 3001 de </a:t>
            </a:r>
            <a:r>
              <a:rPr lang="de-DE" dirty="0" err="1" smtClean="0"/>
              <a:t>cifre</a:t>
            </a:r>
            <a:r>
              <a:rPr lang="en-US" dirty="0" smtClean="0"/>
              <a:t>;</a:t>
            </a:r>
            <a:r>
              <a:rPr lang="ro-RO" dirty="0" smtClean="0"/>
              <a:t> Execuție: </a:t>
            </a:r>
            <a:r>
              <a:rPr lang="en-US" dirty="0" smtClean="0"/>
              <a:t>206024776</a:t>
            </a:r>
            <a:r>
              <a:rPr lang="ro-RO" dirty="0" smtClean="0"/>
              <a:t> ns </a:t>
            </a:r>
            <a:r>
              <a:rPr lang="en-US" dirty="0" smtClean="0"/>
              <a:t>~ 0.2 sec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56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Comparație 1000</a:t>
            </a:r>
            <a:r>
              <a:rPr lang="ro-RO" baseline="30000" dirty="0" smtClean="0"/>
              <a:t>1000 </a:t>
            </a:r>
            <a:r>
              <a:rPr lang="ro-RO" dirty="0" smtClean="0"/>
              <a:t>=</a:t>
            </a:r>
            <a:r>
              <a:rPr lang="ro-RO" baseline="30000" dirty="0" smtClean="0"/>
              <a:t> </a:t>
            </a:r>
            <a:r>
              <a:rPr lang="ro-RO" dirty="0" smtClean="0"/>
              <a:t>10</a:t>
            </a:r>
            <a:r>
              <a:rPr lang="ro-RO" baseline="30000" dirty="0" smtClean="0"/>
              <a:t>3000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dirty="0" err="1"/>
              <a:t>Decembrie</a:t>
            </a:r>
            <a:r>
              <a:rPr lang="de-DE" dirty="0"/>
              <a:t> 2016 | </a:t>
            </a:r>
            <a:r>
              <a:rPr lang="en-US" b="1" dirty="0"/>
              <a:t>Inside the Java Virtual Machine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960B6C3-C496-4A7C-9C45-3D663D266B21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8" name="TextBox 7"/>
          <p:cNvSpPr txBox="1"/>
          <p:nvPr/>
        </p:nvSpPr>
        <p:spPr>
          <a:xfrm>
            <a:off x="9132570" y="5935980"/>
            <a:ext cx="403860" cy="2666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300"/>
              </a:spcBef>
              <a:buClr>
                <a:schemeClr val="accent2"/>
              </a:buClr>
            </a:pPr>
            <a:r>
              <a:rPr lang="en-US" sz="1400" dirty="0" smtClean="0"/>
              <a:t>[3]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685" y="5366385"/>
            <a:ext cx="1047750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 descr="File:The Earth seen from Apollo 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015" y="1448117"/>
            <a:ext cx="4210685" cy="421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8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Urm</a:t>
            </a:r>
            <a:r>
              <a:rPr lang="ro-RO" dirty="0" smtClean="0"/>
              <a:t>ătorul pas</a:t>
            </a:r>
            <a:r>
              <a:rPr lang="en-US" dirty="0" smtClean="0"/>
              <a:t> la 10.000</a:t>
            </a:r>
            <a:r>
              <a:rPr lang="en-US" baseline="30000" dirty="0" smtClean="0"/>
              <a:t>10.000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dirty="0" err="1"/>
              <a:t>Decembrie</a:t>
            </a:r>
            <a:r>
              <a:rPr lang="de-DE" dirty="0"/>
              <a:t> 2016 | </a:t>
            </a:r>
            <a:r>
              <a:rPr lang="en-US" b="1" dirty="0"/>
              <a:t>Inside the Java Virtual Machine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960B6C3-C496-4A7C-9C45-3D663D266B21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 err="1" smtClean="0"/>
              <a:t>Timp</a:t>
            </a:r>
            <a:r>
              <a:rPr lang="en-US" dirty="0" smtClean="0"/>
              <a:t> de </a:t>
            </a:r>
            <a:r>
              <a:rPr lang="en-US" dirty="0" err="1" smtClean="0"/>
              <a:t>execu</a:t>
            </a:r>
            <a:r>
              <a:rPr lang="ro-RO" dirty="0" smtClean="0"/>
              <a:t>ție: </a:t>
            </a:r>
            <a:r>
              <a:rPr lang="en-US" dirty="0" smtClean="0"/>
              <a:t>29303407745</a:t>
            </a:r>
            <a:r>
              <a:rPr lang="ro-RO" dirty="0" smtClean="0"/>
              <a:t>ns </a:t>
            </a:r>
            <a:r>
              <a:rPr lang="en-US" dirty="0" smtClean="0"/>
              <a:t>~ 29 sec</a:t>
            </a:r>
            <a:endParaRPr lang="ro-RO" dirty="0" smtClean="0"/>
          </a:p>
          <a:p>
            <a:r>
              <a:rPr lang="ro-RO" dirty="0" smtClean="0"/>
              <a:t>Heap: </a:t>
            </a:r>
            <a:r>
              <a:rPr lang="en-US" dirty="0" smtClean="0"/>
              <a:t>550 MB       202686847102</a:t>
            </a:r>
            <a:endParaRPr lang="ro-RO" dirty="0" smtClean="0"/>
          </a:p>
          <a:p>
            <a:endParaRPr lang="ro-RO" dirty="0" smtClean="0"/>
          </a:p>
          <a:p>
            <a:endParaRPr lang="ro-RO" dirty="0"/>
          </a:p>
          <a:p>
            <a:endParaRPr lang="ro-RO" dirty="0"/>
          </a:p>
          <a:p>
            <a:endParaRPr lang="ro-RO" dirty="0" smtClean="0"/>
          </a:p>
          <a:p>
            <a:endParaRPr lang="ro-RO" dirty="0"/>
          </a:p>
          <a:p>
            <a:endParaRPr lang="ro-RO" dirty="0" smtClean="0"/>
          </a:p>
          <a:p>
            <a:endParaRPr lang="ro-RO" dirty="0"/>
          </a:p>
          <a:p>
            <a:endParaRPr lang="ro-RO" dirty="0" smtClean="0"/>
          </a:p>
          <a:p>
            <a:r>
              <a:rPr lang="de-DE" dirty="0" smtClean="0"/>
              <a:t>Boiling </a:t>
            </a:r>
            <a:r>
              <a:rPr lang="de-DE" dirty="0"/>
              <a:t>Point: Out of Memory </a:t>
            </a:r>
            <a:r>
              <a:rPr lang="ro-RO" dirty="0" smtClean="0"/>
              <a:t>15.000</a:t>
            </a:r>
            <a:r>
              <a:rPr lang="de-DE" baseline="30000" dirty="0" smtClean="0"/>
              <a:t>15</a:t>
            </a:r>
            <a:r>
              <a:rPr lang="ro-RO" baseline="30000" dirty="0" smtClean="0"/>
              <a:t>.000</a:t>
            </a:r>
            <a:endParaRPr lang="en-US" baseline="30000" dirty="0"/>
          </a:p>
          <a:p>
            <a:endParaRPr lang="ro-RO" dirty="0" smtClean="0"/>
          </a:p>
          <a:p>
            <a:r>
              <a:rPr lang="ro-RO" dirty="0" smtClean="0"/>
              <a:t>Processor maximum: 2%</a:t>
            </a:r>
            <a:endParaRPr lang="en-US" dirty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92" y="2279331"/>
            <a:ext cx="5362575" cy="20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963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Axiom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dirty="0" err="1"/>
              <a:t>Decembrie</a:t>
            </a:r>
            <a:r>
              <a:rPr lang="de-DE" dirty="0"/>
              <a:t> 2016 | </a:t>
            </a:r>
            <a:r>
              <a:rPr lang="en-US" b="1" dirty="0"/>
              <a:t>Inside the Java Virtual Machine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960B6C3-C496-4A7C-9C45-3D663D266B21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ro-RO" dirty="0" smtClean="0"/>
              <a:t>În orice secvență de N</a:t>
            </a:r>
            <a:r>
              <a:rPr lang="ro-RO" baseline="30000" dirty="0" smtClean="0"/>
              <a:t>N</a:t>
            </a:r>
            <a:r>
              <a:rPr lang="ro-RO" dirty="0" smtClean="0"/>
              <a:t> , de la un moment punct, ultimele cifră se repetă.</a:t>
            </a:r>
            <a:endParaRPr lang="de-DE" dirty="0" smtClean="0"/>
          </a:p>
          <a:p>
            <a:r>
              <a:rPr lang="de-DE" dirty="0" smtClean="0"/>
              <a:t>Exemplu:</a:t>
            </a:r>
          </a:p>
          <a:p>
            <a:r>
              <a:rPr lang="ro-RO" dirty="0" smtClean="0"/>
              <a:t>Nr: 15</a:t>
            </a:r>
          </a:p>
          <a:p>
            <a:r>
              <a:rPr lang="ro-RO" dirty="0" smtClean="0"/>
              <a:t>U1(15) = (5)</a:t>
            </a:r>
          </a:p>
          <a:p>
            <a:r>
              <a:rPr lang="ro-RO" dirty="0" smtClean="0"/>
              <a:t>U2(15) = 15 (25 75)</a:t>
            </a:r>
          </a:p>
          <a:p>
            <a:r>
              <a:rPr lang="ro-RO" dirty="0" smtClean="0"/>
              <a:t>U3(15) </a:t>
            </a:r>
            <a:r>
              <a:rPr lang="ro-RO" dirty="0"/>
              <a:t>= </a:t>
            </a:r>
            <a:r>
              <a:rPr lang="ro-RO" dirty="0" smtClean="0"/>
              <a:t>15 225 (375 625)</a:t>
            </a:r>
          </a:p>
          <a:p>
            <a:r>
              <a:rPr lang="ro-RO" dirty="0" smtClean="0"/>
              <a:t>...</a:t>
            </a:r>
          </a:p>
          <a:p>
            <a:endParaRPr lang="ro-RO" dirty="0" smtClean="0"/>
          </a:p>
          <a:p>
            <a:r>
              <a:rPr lang="ro-RO" dirty="0" smtClean="0"/>
              <a:t>Observații Pentru setul de 15.000:</a:t>
            </a:r>
          </a:p>
          <a:p>
            <a:r>
              <a:rPr lang="ro-RO" dirty="0" smtClean="0"/>
              <a:t>Pentru ulimele 2 max 50 de instrucțiuni</a:t>
            </a:r>
          </a:p>
          <a:p>
            <a:r>
              <a:rPr lang="ro-RO" dirty="0" smtClean="0"/>
              <a:t>Pentru ultimele 4 max 500 de instrucțiuni</a:t>
            </a:r>
          </a:p>
          <a:p>
            <a:r>
              <a:rPr lang="ro-RO" dirty="0" smtClean="0"/>
              <a:t>Ultimele 6 – 1/2 din instrucțiuni ajung la maxim</a:t>
            </a:r>
            <a:endParaRPr lang="ro-RO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0065619"/>
              </p:ext>
            </p:extLst>
          </p:nvPr>
        </p:nvGraphicFramePr>
        <p:xfrm>
          <a:off x="8244840" y="3900805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7" name="Macro-Enabled Worksheet" showAsIcon="1" r:id="rId3" imgW="914400" imgH="792360" progId="Excel.SheetMacroEnabled.12">
                  <p:embed/>
                </p:oleObj>
              </mc:Choice>
              <mc:Fallback>
                <p:oleObj name="Macro-Enabled Worksheet" showAsIcon="1" r:id="rId3" imgW="914400" imgH="79236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44840" y="3900805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649680"/>
              </p:ext>
            </p:extLst>
          </p:nvPr>
        </p:nvGraphicFramePr>
        <p:xfrm>
          <a:off x="8237220" y="2056765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8" name="Macro-Enabled Worksheet" showAsIcon="1" r:id="rId5" imgW="914400" imgH="792360" progId="Excel.SheetMacroEnabled.12">
                  <p:embed/>
                </p:oleObj>
              </mc:Choice>
              <mc:Fallback>
                <p:oleObj name="Macro-Enabled Worksheet" showAsIcon="1" r:id="rId5" imgW="914400" imgH="79236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37220" y="2056765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3708621"/>
              </p:ext>
            </p:extLst>
          </p:nvPr>
        </p:nvGraphicFramePr>
        <p:xfrm>
          <a:off x="8229600" y="2887345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9" name="Macro-Enabled Worksheet" showAsIcon="1" r:id="rId7" imgW="914400" imgH="792360" progId="Excel.SheetMacroEnabled.12">
                  <p:embed/>
                </p:oleObj>
              </mc:Choice>
              <mc:Fallback>
                <p:oleObj name="Macro-Enabled Worksheet" showAsIcon="1" r:id="rId7" imgW="914400" imgH="79236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229600" y="2887345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159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Soluția 1</a:t>
            </a:r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dirty="0" err="1"/>
              <a:t>Decembrie</a:t>
            </a:r>
            <a:r>
              <a:rPr lang="de-DE" dirty="0"/>
              <a:t> 2016 | </a:t>
            </a:r>
            <a:r>
              <a:rPr lang="en-US" b="1" dirty="0"/>
              <a:t>Inside the Java Virtual Machine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960B6C3-C496-4A7C-9C45-3D663D266B21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de-DE" dirty="0" smtClean="0">
                <a:latin typeface="Calibri Light" panose="020F0302020204030204" pitchFamily="34" charset="0"/>
              </a:rPr>
              <a:t>Solution.java</a:t>
            </a:r>
            <a:endParaRPr lang="de-DE" dirty="0" smtClean="0"/>
          </a:p>
          <a:p>
            <a:r>
              <a:rPr lang="ro-RO" dirty="0" smtClean="0"/>
              <a:t>Iterație peste toate numerele și calcul</a:t>
            </a:r>
            <a:endParaRPr lang="de-DE" dirty="0" smtClean="0"/>
          </a:p>
          <a:p>
            <a:r>
              <a:rPr lang="de-DE" dirty="0" err="1" smtClean="0">
                <a:latin typeface="Calibri Light" panose="020F0302020204030204" pitchFamily="34" charset="0"/>
              </a:rPr>
              <a:t>number</a:t>
            </a:r>
            <a:r>
              <a:rPr lang="de-DE" dirty="0" smtClean="0">
                <a:latin typeface="Calibri Light" panose="020F0302020204030204" pitchFamily="34" charset="0"/>
              </a:rPr>
              <a:t> = 15       </a:t>
            </a:r>
            <a:r>
              <a:rPr lang="de-DE" dirty="0" err="1" smtClean="0">
                <a:latin typeface="Calibri Light" panose="020F0302020204030204" pitchFamily="34" charset="0"/>
              </a:rPr>
              <a:t>modulo</a:t>
            </a:r>
            <a:r>
              <a:rPr lang="de-DE" dirty="0" smtClean="0">
                <a:latin typeface="Calibri Light" panose="020F0302020204030204" pitchFamily="34" charset="0"/>
              </a:rPr>
              <a:t> =100 (</a:t>
            </a:r>
            <a:r>
              <a:rPr lang="de-DE" dirty="0" err="1" smtClean="0">
                <a:latin typeface="Calibri Light" panose="020F0302020204030204" pitchFamily="34" charset="0"/>
              </a:rPr>
              <a:t>ultimele</a:t>
            </a:r>
            <a:r>
              <a:rPr lang="de-DE" dirty="0" smtClean="0">
                <a:latin typeface="Calibri Light" panose="020F0302020204030204" pitchFamily="34" charset="0"/>
              </a:rPr>
              <a:t> 2 </a:t>
            </a:r>
            <a:r>
              <a:rPr lang="de-DE" dirty="0" err="1" smtClean="0">
                <a:latin typeface="Calibri Light" panose="020F0302020204030204" pitchFamily="34" charset="0"/>
              </a:rPr>
              <a:t>cifre</a:t>
            </a:r>
            <a:r>
              <a:rPr lang="de-DE" dirty="0" smtClean="0">
                <a:latin typeface="Calibri Light" panose="020F0302020204030204" pitchFamily="34" charset="0"/>
              </a:rPr>
              <a:t>)</a:t>
            </a:r>
          </a:p>
          <a:p>
            <a:endParaRPr lang="de-DE" dirty="0">
              <a:latin typeface="Calibri Light" panose="020F0302020204030204" pitchFamily="34" charset="0"/>
            </a:endParaRPr>
          </a:p>
          <a:p>
            <a:endParaRPr lang="de-DE" dirty="0" smtClean="0">
              <a:latin typeface="Calibri Light" panose="020F0302020204030204" pitchFamily="34" charset="0"/>
            </a:endParaRPr>
          </a:p>
          <a:p>
            <a:endParaRPr lang="de-DE" dirty="0">
              <a:latin typeface="Calibri Light" panose="020F0302020204030204" pitchFamily="34" charset="0"/>
            </a:endParaRPr>
          </a:p>
          <a:p>
            <a:endParaRPr lang="de-DE" dirty="0" smtClean="0">
              <a:latin typeface="Calibri Light" panose="020F0302020204030204" pitchFamily="34" charset="0"/>
            </a:endParaRPr>
          </a:p>
          <a:p>
            <a:endParaRPr lang="de-DE" dirty="0">
              <a:latin typeface="Calibri Light" panose="020F0302020204030204" pitchFamily="34" charset="0"/>
            </a:endParaRPr>
          </a:p>
          <a:p>
            <a:endParaRPr lang="de-DE" dirty="0" smtClean="0">
              <a:latin typeface="Calibri Light" panose="020F0302020204030204" pitchFamily="34" charset="0"/>
            </a:endParaRPr>
          </a:p>
          <a:p>
            <a:endParaRPr lang="de-DE" dirty="0">
              <a:latin typeface="Calibri Light" panose="020F0302020204030204" pitchFamily="34" charset="0"/>
            </a:endParaRPr>
          </a:p>
          <a:p>
            <a:endParaRPr lang="de-DE" dirty="0" smtClean="0">
              <a:latin typeface="Calibri Light" panose="020F0302020204030204" pitchFamily="34" charset="0"/>
            </a:endParaRPr>
          </a:p>
          <a:p>
            <a:r>
              <a:rPr lang="de-DE" dirty="0" err="1" smtClean="0">
                <a:latin typeface="Calibri Light" panose="020F0302020204030204" pitchFamily="34" charset="0"/>
              </a:rPr>
              <a:t>Runtime</a:t>
            </a:r>
            <a:r>
              <a:rPr lang="de-DE" dirty="0" smtClean="0">
                <a:latin typeface="Calibri Light" panose="020F0302020204030204" pitchFamily="34" charset="0"/>
              </a:rPr>
              <a:t>: 4292389365 4.2 sec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37" y="2627172"/>
            <a:ext cx="9640168" cy="225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2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Soluția 2 – dealocare de memorie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dirty="0" err="1"/>
              <a:t>Decembrie</a:t>
            </a:r>
            <a:r>
              <a:rPr lang="de-DE" dirty="0"/>
              <a:t> 2016 | </a:t>
            </a:r>
            <a:r>
              <a:rPr lang="en-US" b="1" dirty="0"/>
              <a:t>Inside the Java Virtual Machine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960B6C3-C496-4A7C-9C45-3D663D266B21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</a:rPr>
              <a:t>SolutionWithMemoryDeAllocation.java</a:t>
            </a:r>
          </a:p>
          <a:p>
            <a:endParaRPr lang="de-DE" dirty="0">
              <a:latin typeface="Calibri Light" panose="020F0302020204030204" pitchFamily="34" charset="0"/>
            </a:endParaRPr>
          </a:p>
          <a:p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Efect: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Avem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GC pe elementele de alocate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 err="1">
                <a:latin typeface="Calibri Light" panose="020F0302020204030204" pitchFamily="34" charset="0"/>
              </a:rPr>
              <a:t>Runtime</a:t>
            </a:r>
            <a:r>
              <a:rPr lang="de-DE" dirty="0">
                <a:latin typeface="Calibri Light" panose="020F0302020204030204" pitchFamily="34" charset="0"/>
              </a:rPr>
              <a:t>: </a:t>
            </a:r>
            <a:r>
              <a:rPr lang="de-DE" dirty="0">
                <a:latin typeface="Calibri Light" panose="020F0302020204030204" pitchFamily="34" charset="0"/>
                <a:cs typeface="Arial" panose="020B0604020202020204" pitchFamily="34" charset="0"/>
              </a:rPr>
              <a:t>1721321665 1.7 sec</a:t>
            </a: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Efect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: Call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System.gc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dirty="0" smtClean="0">
                <a:latin typeface="Calibri Light" panose="020F0302020204030204" pitchFamily="34" charset="0"/>
              </a:rPr>
              <a:t>SampleWithGCCall.java</a:t>
            </a:r>
          </a:p>
          <a:p>
            <a:r>
              <a:rPr lang="de-DE" dirty="0" smtClean="0">
                <a:latin typeface="Calibri Light" panose="020F0302020204030204" pitchFamily="34" charset="0"/>
              </a:rPr>
              <a:t>Runtime: Ever ?</a:t>
            </a:r>
            <a:endParaRPr lang="en-US" dirty="0" smtClean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34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Soluția 3 – </a:t>
            </a:r>
            <a:r>
              <a:rPr lang="ro-RO" dirty="0" smtClean="0"/>
              <a:t>evit</a:t>
            </a:r>
            <a:r>
              <a:rPr lang="ro-RO" dirty="0"/>
              <a:t>ă</a:t>
            </a:r>
            <a:r>
              <a:rPr lang="ro-RO" dirty="0" smtClean="0"/>
              <a:t>m </a:t>
            </a:r>
            <a:r>
              <a:rPr lang="ro-RO" dirty="0" smtClean="0"/>
              <a:t>recursivitatea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dirty="0" err="1"/>
              <a:t>Decembrie</a:t>
            </a:r>
            <a:r>
              <a:rPr lang="de-DE" dirty="0"/>
              <a:t> 2016 | </a:t>
            </a:r>
            <a:r>
              <a:rPr lang="en-US" b="1" dirty="0"/>
              <a:t>Inside the Java Virtual Machine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960B6C3-C496-4A7C-9C45-3D663D266B21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</a:rPr>
              <a:t>SolutionWithoutRecursion.java </a:t>
            </a:r>
            <a:endParaRPr lang="en-US" dirty="0" smtClean="0">
              <a:latin typeface="Calibri Light" panose="020F0302020204030204" pitchFamily="34" charset="0"/>
            </a:endParaRPr>
          </a:p>
          <a:p>
            <a:endParaRPr lang="de-DE" dirty="0">
              <a:latin typeface="Calibri Light" panose="020F0302020204030204" pitchFamily="34" charset="0"/>
            </a:endParaRPr>
          </a:p>
          <a:p>
            <a:r>
              <a:rPr lang="de-DE" dirty="0" err="1" smtClean="0"/>
              <a:t>Efect</a:t>
            </a:r>
            <a:r>
              <a:rPr lang="de-DE" dirty="0" smtClean="0"/>
              <a:t>: </a:t>
            </a:r>
          </a:p>
          <a:p>
            <a:pPr lvl="1"/>
            <a:r>
              <a:rPr lang="de-DE" dirty="0" smtClean="0"/>
              <a:t>Nu se </a:t>
            </a:r>
            <a:r>
              <a:rPr lang="de-DE" dirty="0" err="1" smtClean="0"/>
              <a:t>creeaza</a:t>
            </a:r>
            <a:r>
              <a:rPr lang="de-DE" dirty="0" smtClean="0"/>
              <a:t> </a:t>
            </a:r>
            <a:r>
              <a:rPr lang="de-DE" dirty="0" err="1" smtClean="0"/>
              <a:t>StackOverflow</a:t>
            </a:r>
            <a:endParaRPr lang="de-DE" dirty="0" smtClean="0"/>
          </a:p>
          <a:p>
            <a:pPr lvl="1"/>
            <a:r>
              <a:rPr lang="de-DE" dirty="0" smtClean="0"/>
              <a:t>Memoria poate fi dealocat</a:t>
            </a:r>
            <a:r>
              <a:rPr lang="ro-RO" dirty="0" smtClean="0"/>
              <a:t>ă</a:t>
            </a:r>
          </a:p>
          <a:p>
            <a:pPr lvl="1"/>
            <a:r>
              <a:rPr lang="ro-RO" dirty="0" smtClean="0"/>
              <a:t>Nu se creează un frame adițional în stack </a:t>
            </a:r>
            <a:endParaRPr lang="ro-RO" dirty="0" smtClean="0"/>
          </a:p>
          <a:p>
            <a:endParaRPr lang="de-DE" dirty="0" smtClean="0">
              <a:latin typeface="Calibri Light" panose="020F0302020204030204" pitchFamily="34" charset="0"/>
            </a:endParaRPr>
          </a:p>
          <a:p>
            <a:r>
              <a:rPr lang="de-DE" dirty="0" err="1" smtClean="0">
                <a:latin typeface="Calibri Light" panose="020F0302020204030204" pitchFamily="34" charset="0"/>
              </a:rPr>
              <a:t>Runtime</a:t>
            </a:r>
            <a:r>
              <a:rPr lang="de-DE" dirty="0">
                <a:latin typeface="Calibri Light" panose="020F0302020204030204" pitchFamily="34" charset="0"/>
              </a:rPr>
              <a:t>: </a:t>
            </a:r>
            <a:r>
              <a:rPr lang="de-DE" dirty="0" smtClean="0">
                <a:latin typeface="Calibri Light" panose="020F0302020204030204" pitchFamily="34" charset="0"/>
                <a:cs typeface="Arial" panose="020B0604020202020204" pitchFamily="34" charset="0"/>
              </a:rPr>
              <a:t>1595950941 1.59 </a:t>
            </a:r>
            <a:r>
              <a:rPr lang="de-DE" dirty="0">
                <a:latin typeface="Calibri Light" panose="020F0302020204030204" pitchFamily="34" charset="0"/>
                <a:cs typeface="Arial" panose="020B0604020202020204" pitchFamily="34" charset="0"/>
              </a:rPr>
              <a:t>sec</a:t>
            </a:r>
          </a:p>
          <a:p>
            <a:endParaRPr lang="de-DE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84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Soluția 4 –</a:t>
            </a:r>
            <a:r>
              <a:rPr lang="en-US" dirty="0" smtClean="0"/>
              <a:t> </a:t>
            </a:r>
            <a:r>
              <a:rPr lang="ro-RO" dirty="0" smtClean="0"/>
              <a:t>access </a:t>
            </a:r>
            <a:r>
              <a:rPr lang="ro-RO" dirty="0"/>
              <a:t>static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dirty="0" err="1"/>
              <a:t>Decembrie</a:t>
            </a:r>
            <a:r>
              <a:rPr lang="de-DE" dirty="0"/>
              <a:t> 2016 | </a:t>
            </a:r>
            <a:r>
              <a:rPr lang="en-US" b="1" dirty="0"/>
              <a:t>Inside the Java Virtual Machine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960B6C3-C496-4A7C-9C45-3D663D266B21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</a:rPr>
              <a:t>SolutionWithoutRecursionWithStatic.java</a:t>
            </a:r>
            <a:endParaRPr lang="de-DE" dirty="0" smtClean="0">
              <a:latin typeface="Calibri Light" panose="020F0302020204030204" pitchFamily="34" charset="0"/>
            </a:endParaRPr>
          </a:p>
          <a:p>
            <a:r>
              <a:rPr lang="ro-RO" dirty="0" smtClean="0"/>
              <a:t>Local vs instance</a:t>
            </a:r>
          </a:p>
          <a:p>
            <a:r>
              <a:rPr lang="ro-RO" dirty="0" smtClean="0"/>
              <a:t>Instance vs Static</a:t>
            </a:r>
          </a:p>
          <a:p>
            <a:r>
              <a:rPr lang="de-DE" dirty="0" err="1">
                <a:latin typeface="Calibri Light" panose="020F0302020204030204" pitchFamily="34" charset="0"/>
              </a:rPr>
              <a:t>Runtime</a:t>
            </a:r>
            <a:r>
              <a:rPr lang="de-DE" dirty="0">
                <a:latin typeface="Calibri Light" panose="020F0302020204030204" pitchFamily="34" charset="0"/>
              </a:rPr>
              <a:t>: </a:t>
            </a:r>
            <a:r>
              <a:rPr lang="de-DE" dirty="0" smtClean="0">
                <a:latin typeface="Calibri Light" panose="020F0302020204030204" pitchFamily="34" charset="0"/>
                <a:cs typeface="Arial" panose="020B0604020202020204" pitchFamily="34" charset="0"/>
              </a:rPr>
              <a:t>1642713876 1.64 </a:t>
            </a:r>
            <a:r>
              <a:rPr lang="de-DE" dirty="0">
                <a:latin typeface="Calibri Light" panose="020F0302020204030204" pitchFamily="34" charset="0"/>
                <a:cs typeface="Arial" panose="020B0604020202020204" pitchFamily="34" charset="0"/>
              </a:rPr>
              <a:t>sec</a:t>
            </a:r>
          </a:p>
          <a:p>
            <a:endParaRPr lang="ro-RO" dirty="0"/>
          </a:p>
          <a:p>
            <a:endParaRPr lang="ro-RO" dirty="0" smtClean="0"/>
          </a:p>
          <a:p>
            <a:endParaRPr lang="ro-RO" dirty="0"/>
          </a:p>
          <a:p>
            <a:endParaRPr lang="ro-RO" dirty="0" smtClean="0"/>
          </a:p>
          <a:p>
            <a:endParaRPr lang="ro-RO" dirty="0"/>
          </a:p>
          <a:p>
            <a:endParaRPr lang="ro-RO" dirty="0" smtClean="0"/>
          </a:p>
          <a:p>
            <a:endParaRPr lang="ro-RO" dirty="0"/>
          </a:p>
          <a:p>
            <a:r>
              <a:rPr lang="ro-RO" dirty="0"/>
              <a:t>Referințe: </a:t>
            </a:r>
            <a:r>
              <a:rPr lang="ro-RO" dirty="0">
                <a:hlinkClick r:id="rId2"/>
              </a:rPr>
              <a:t>http://</a:t>
            </a:r>
            <a:r>
              <a:rPr lang="ro-RO" dirty="0" smtClean="0">
                <a:hlinkClick r:id="rId2"/>
              </a:rPr>
              <a:t>stackoverflow.com/questions/30454904/large-difference-in-speed-of-equivalent-static-and-non-static-methods</a:t>
            </a:r>
            <a:r>
              <a:rPr lang="ro-RO" dirty="0" smtClean="0"/>
              <a:t> </a:t>
            </a:r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stackoverflow.com/questions/21613098/java-local-vs-instance-variable-access-speed</a:t>
            </a:r>
            <a:r>
              <a:rPr lang="ro-RO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54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JDK, JRE</a:t>
            </a:r>
            <a:r>
              <a:rPr lang="ro-RO" dirty="0" smtClean="0"/>
              <a:t>, JVM</a:t>
            </a:r>
            <a:r>
              <a:rPr lang="ro-RO" dirty="0"/>
              <a:t> și </a:t>
            </a:r>
            <a:r>
              <a:rPr lang="ro-RO" dirty="0" smtClean="0"/>
              <a:t>JIT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dirty="0" err="1"/>
              <a:t>Decembrie</a:t>
            </a:r>
            <a:r>
              <a:rPr lang="de-DE" dirty="0"/>
              <a:t> 2016 | </a:t>
            </a:r>
            <a:r>
              <a:rPr lang="en-US" b="1" dirty="0"/>
              <a:t>Inside the Java Virtual Machine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960B6C3-C496-4A7C-9C45-3D663D266B21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11" name="Rounded Rectangle 10"/>
          <p:cNvSpPr/>
          <p:nvPr/>
        </p:nvSpPr>
        <p:spPr>
          <a:xfrm>
            <a:off x="1366557" y="1594377"/>
            <a:ext cx="7018020" cy="4479175"/>
          </a:xfrm>
          <a:prstGeom prst="roundRect">
            <a:avLst/>
          </a:prstGeom>
          <a:solidFill>
            <a:srgbClr val="E0E0E0"/>
          </a:soli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58491" y="2038484"/>
            <a:ext cx="1894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rial" pitchFamily="34" charset="0"/>
                <a:cs typeface="Arial" pitchFamily="34" charset="0"/>
              </a:rPr>
              <a:t>JDK</a:t>
            </a:r>
            <a:endParaRPr lang="en-US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397263" y="2878194"/>
            <a:ext cx="3789730" cy="2729497"/>
          </a:xfrm>
          <a:prstGeom prst="roundRect">
            <a:avLst/>
          </a:prstGeom>
          <a:solidFill>
            <a:srgbClr val="841439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537855" y="2925709"/>
            <a:ext cx="2424407" cy="699871"/>
          </a:xfrm>
          <a:prstGeom prst="rect">
            <a:avLst/>
          </a:prstGeom>
          <a:solidFill>
            <a:srgbClr val="841439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Compiler</a:t>
            </a:r>
            <a:endParaRPr lang="en-US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571944" y="3833965"/>
            <a:ext cx="1684324" cy="1536534"/>
          </a:xfrm>
          <a:prstGeom prst="roundRect">
            <a:avLst/>
          </a:prstGeom>
          <a:solidFill>
            <a:srgbClr val="F8AD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6376145" y="3829699"/>
            <a:ext cx="1684324" cy="1536534"/>
          </a:xfrm>
          <a:prstGeom prst="roundRect">
            <a:avLst/>
          </a:prstGeom>
          <a:solidFill>
            <a:srgbClr val="F8AD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Core</a:t>
            </a:r>
          </a:p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Libraries</a:t>
            </a:r>
            <a:endParaRPr lang="en-US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944886" y="4420877"/>
            <a:ext cx="1011232" cy="699871"/>
          </a:xfrm>
          <a:prstGeom prst="roundRect">
            <a:avLst/>
          </a:prstGeom>
          <a:solidFill>
            <a:srgbClr val="8414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JIT</a:t>
            </a:r>
            <a:endParaRPr lang="en-US" sz="2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76785" y="3943188"/>
            <a:ext cx="947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itchFamily="34" charset="0"/>
                <a:cs typeface="Arial" pitchFamily="34" charset="0"/>
              </a:rPr>
              <a:t>JVM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537855" y="3902361"/>
            <a:ext cx="2424407" cy="699871"/>
          </a:xfrm>
          <a:prstGeom prst="rect">
            <a:avLst/>
          </a:prstGeom>
          <a:solidFill>
            <a:srgbClr val="841439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Debugger</a:t>
            </a:r>
            <a:endParaRPr lang="en-US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537855" y="4907820"/>
            <a:ext cx="2424407" cy="699871"/>
          </a:xfrm>
          <a:prstGeom prst="rect">
            <a:avLst/>
          </a:prstGeom>
          <a:solidFill>
            <a:srgbClr val="841439"/>
          </a:solidFill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Disassembler</a:t>
            </a:r>
            <a:endParaRPr lang="en-US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99072" y="3144903"/>
            <a:ext cx="859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itchFamily="34" charset="0"/>
                <a:cs typeface="Arial" pitchFamily="34" charset="0"/>
              </a:rPr>
              <a:t>JRE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09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Soluția 5 – Soluție folosind 2/4/6/8 fire de execuție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dirty="0" err="1"/>
              <a:t>Decembrie</a:t>
            </a:r>
            <a:r>
              <a:rPr lang="de-DE" dirty="0"/>
              <a:t> 2016 | </a:t>
            </a:r>
            <a:r>
              <a:rPr lang="en-US" b="1" dirty="0"/>
              <a:t>Inside the Java Virtual Machine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960B6C3-C496-4A7C-9C45-3D663D266B21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</a:rPr>
              <a:t>SolutionOnThread.java</a:t>
            </a:r>
            <a:endParaRPr lang="ro-RO" dirty="0" smtClean="0">
              <a:latin typeface="Calibri Light" panose="020F0302020204030204" pitchFamily="34" charset="0"/>
            </a:endParaRPr>
          </a:p>
          <a:p>
            <a:r>
              <a:rPr lang="de-DE" dirty="0" err="1">
                <a:latin typeface="Calibri Light" panose="020F0302020204030204" pitchFamily="34" charset="0"/>
              </a:rPr>
              <a:t>Runtime</a:t>
            </a:r>
            <a:r>
              <a:rPr lang="de-DE" dirty="0">
                <a:latin typeface="Calibri Light" panose="020F0302020204030204" pitchFamily="34" charset="0"/>
              </a:rPr>
              <a:t>: </a:t>
            </a:r>
            <a:endParaRPr lang="de-DE" dirty="0" smtClean="0">
              <a:latin typeface="Calibri Light" panose="020F0302020204030204" pitchFamily="34" charset="0"/>
            </a:endParaRPr>
          </a:p>
          <a:p>
            <a:endParaRPr lang="de-DE" dirty="0" smtClean="0">
              <a:latin typeface="Calibri Light" panose="020F0302020204030204" pitchFamily="34" charset="0"/>
            </a:endParaRPr>
          </a:p>
          <a:p>
            <a:pPr marL="1020600" lvl="3" indent="-228600">
              <a:buAutoNum type="arabicPlain" startAt="2"/>
            </a:pPr>
            <a:endParaRPr lang="de-DE" dirty="0" smtClean="0">
              <a:latin typeface="Calibri Light" panose="020F0302020204030204" pitchFamily="34" charset="0"/>
              <a:cs typeface="Arial" panose="020B0604020202020204" pitchFamily="34" charset="0"/>
            </a:endParaRPr>
          </a:p>
          <a:p>
            <a:pPr marL="1020600" lvl="3" indent="-228600">
              <a:buAutoNum type="arabicPlain" startAt="2"/>
            </a:pPr>
            <a:endParaRPr lang="de-DE" dirty="0">
              <a:latin typeface="Calibri Light" panose="020F0302020204030204" pitchFamily="34" charset="0"/>
              <a:cs typeface="Arial" panose="020B0604020202020204" pitchFamily="34" charset="0"/>
            </a:endParaRPr>
          </a:p>
          <a:p>
            <a:pPr marL="1020600" lvl="3" indent="-228600">
              <a:buAutoNum type="arabicPlain" startAt="2"/>
            </a:pPr>
            <a:endParaRPr lang="de-DE" dirty="0" smtClean="0">
              <a:latin typeface="Calibri Light" panose="020F0302020204030204" pitchFamily="34" charset="0"/>
              <a:cs typeface="Arial" panose="020B0604020202020204" pitchFamily="34" charset="0"/>
            </a:endParaRPr>
          </a:p>
          <a:p>
            <a:pPr marL="1020600" lvl="3" indent="-228600">
              <a:buAutoNum type="arabicPlain" startAt="2"/>
            </a:pPr>
            <a:endParaRPr lang="de-DE" dirty="0">
              <a:latin typeface="Calibri Light" panose="020F0302020204030204" pitchFamily="34" charset="0"/>
              <a:cs typeface="Arial" panose="020B0604020202020204" pitchFamily="34" charset="0"/>
            </a:endParaRPr>
          </a:p>
          <a:p>
            <a:pPr marL="1020600" lvl="3" indent="-228600">
              <a:buAutoNum type="arabicPlain" startAt="2"/>
            </a:pPr>
            <a:endParaRPr lang="de-DE" dirty="0" smtClean="0">
              <a:latin typeface="Calibri Light" panose="020F0302020204030204" pitchFamily="34" charset="0"/>
              <a:cs typeface="Arial" panose="020B0604020202020204" pitchFamily="34" charset="0"/>
            </a:endParaRPr>
          </a:p>
          <a:p>
            <a:pPr marL="1020600" lvl="3" indent="-228600">
              <a:buAutoNum type="arabicPlain" startAt="2"/>
            </a:pPr>
            <a:endParaRPr lang="de-DE" dirty="0">
              <a:latin typeface="Calibri Light" panose="020F0302020204030204" pitchFamily="34" charset="0"/>
              <a:cs typeface="Arial" panose="020B0604020202020204" pitchFamily="34" charset="0"/>
            </a:endParaRPr>
          </a:p>
          <a:p>
            <a:pPr marL="1020600" lvl="3" indent="-228600">
              <a:buAutoNum type="arabicPlain" startAt="2"/>
            </a:pPr>
            <a:endParaRPr lang="de-DE" dirty="0" smtClean="0">
              <a:latin typeface="Calibri Light" panose="020F0302020204030204" pitchFamily="34" charset="0"/>
              <a:cs typeface="Arial" panose="020B0604020202020204" pitchFamily="34" charset="0"/>
            </a:endParaRPr>
          </a:p>
          <a:p>
            <a:pPr marL="1020600" lvl="3" indent="-228600">
              <a:buAutoNum type="arabicPlain" startAt="2"/>
            </a:pPr>
            <a:endParaRPr lang="de-DE" dirty="0" smtClean="0">
              <a:latin typeface="Calibri Light" panose="020F0302020204030204" pitchFamily="34" charset="0"/>
              <a:cs typeface="Arial" panose="020B0604020202020204" pitchFamily="34" charset="0"/>
            </a:endParaRPr>
          </a:p>
          <a:p>
            <a:pPr marL="1020600" lvl="3" indent="-228600">
              <a:buAutoNum type="arabicPlain" startAt="2"/>
            </a:pPr>
            <a:endParaRPr lang="de-DE" dirty="0" smtClean="0">
              <a:latin typeface="Calibri Light" panose="020F0302020204030204" pitchFamily="34" charset="0"/>
              <a:cs typeface="Arial" panose="020B0604020202020204" pitchFamily="34" charset="0"/>
            </a:endParaRPr>
          </a:p>
          <a:p>
            <a:pPr marL="1020600" lvl="3" indent="-228600">
              <a:buAutoNum type="arabicPlain" startAt="2"/>
            </a:pPr>
            <a:endParaRPr lang="de-DE" dirty="0">
              <a:latin typeface="Calibri Light" panose="020F0302020204030204" pitchFamily="34" charset="0"/>
              <a:cs typeface="Arial" panose="020B0604020202020204" pitchFamily="34" charset="0"/>
            </a:endParaRPr>
          </a:p>
          <a:p>
            <a:endParaRPr lang="de-DE" dirty="0" smtClean="0">
              <a:latin typeface="Calibri Light" panose="020F0302020204030204" pitchFamily="34" charset="0"/>
            </a:endParaRPr>
          </a:p>
          <a:p>
            <a:r>
              <a:rPr lang="ro-RO" dirty="0" smtClean="0">
                <a:latin typeface="Calibri Light" panose="020F0302020204030204" pitchFamily="34" charset="0"/>
              </a:rPr>
              <a:t>Probleme</a:t>
            </a:r>
            <a:endParaRPr lang="en-US" dirty="0" smtClean="0">
              <a:latin typeface="Calibri Light" panose="020F0302020204030204" pitchFamily="34" charset="0"/>
            </a:endParaRPr>
          </a:p>
          <a:p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494716"/>
              </p:ext>
            </p:extLst>
          </p:nvPr>
        </p:nvGraphicFramePr>
        <p:xfrm>
          <a:off x="1525496" y="2164156"/>
          <a:ext cx="66039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333">
                  <a:extLst>
                    <a:ext uri="{9D8B030D-6E8A-4147-A177-3AD203B41FA5}">
                      <a16:colId xmlns:a16="http://schemas.microsoft.com/office/drawing/2014/main" xmlns="" val="4028601493"/>
                    </a:ext>
                  </a:extLst>
                </a:gridCol>
                <a:gridCol w="2201333">
                  <a:extLst>
                    <a:ext uri="{9D8B030D-6E8A-4147-A177-3AD203B41FA5}">
                      <a16:colId xmlns:a16="http://schemas.microsoft.com/office/drawing/2014/main" xmlns="" val="2767853222"/>
                    </a:ext>
                  </a:extLst>
                </a:gridCol>
                <a:gridCol w="2201333">
                  <a:extLst>
                    <a:ext uri="{9D8B030D-6E8A-4147-A177-3AD203B41FA5}">
                      <a16:colId xmlns:a16="http://schemas.microsoft.com/office/drawing/2014/main" xmlns="" val="3489723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8879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Calibri Light" panose="020F0302020204030204" pitchFamily="34" charset="0"/>
                        </a:rPr>
                        <a:t>1674781261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1.67 sec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75728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Calibri Light" panose="020F0302020204030204" pitchFamily="34" charset="0"/>
                          <a:cs typeface="Arial" panose="020B0604020202020204" pitchFamily="34" charset="0"/>
                        </a:rPr>
                        <a:t>931250246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0.93 sec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63326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Calibri Light" panose="020F0302020204030204" pitchFamily="34" charset="0"/>
                          <a:cs typeface="Arial" panose="020B0604020202020204" pitchFamily="34" charset="0"/>
                        </a:rPr>
                        <a:t>722771306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0.72 sec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39157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Calibri Light" panose="020F0302020204030204" pitchFamily="34" charset="0"/>
                          <a:cs typeface="Arial" panose="020B0604020202020204" pitchFamily="34" charset="0"/>
                        </a:rPr>
                        <a:t>685146746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0.68 sec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8443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latin typeface="Calibri Light" panose="020F0302020204030204" pitchFamily="34" charset="0"/>
                          <a:cs typeface="Arial" panose="020B0604020202020204" pitchFamily="34" charset="0"/>
                        </a:rPr>
                        <a:t>589778781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0.58 sec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19600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264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Probleme: număr mai mare de 18 Cifre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dirty="0" err="1"/>
              <a:t>Decembrie</a:t>
            </a:r>
            <a:r>
              <a:rPr lang="de-DE" dirty="0"/>
              <a:t> 2016 | </a:t>
            </a:r>
            <a:r>
              <a:rPr lang="en-US" b="1" dirty="0"/>
              <a:t>Inside the Java Virtual Machine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960B6C3-C496-4A7C-9C45-3D663D266B21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ro-RO" dirty="0" smtClean="0"/>
              <a:t>Tranziție </a:t>
            </a:r>
            <a:r>
              <a:rPr lang="ro-RO" dirty="0" smtClean="0"/>
              <a:t>de la long </a:t>
            </a:r>
            <a:r>
              <a:rPr lang="ro-RO" dirty="0" smtClean="0"/>
              <a:t>la :</a:t>
            </a:r>
          </a:p>
          <a:p>
            <a:pPr lvl="1"/>
            <a:r>
              <a:rPr lang="ro-RO" dirty="0" smtClean="0"/>
              <a:t>BigInteger</a:t>
            </a:r>
          </a:p>
          <a:p>
            <a:pPr lvl="1"/>
            <a:r>
              <a:rPr lang="ro-RO" dirty="0" smtClean="0"/>
              <a:t>Array</a:t>
            </a:r>
          </a:p>
          <a:p>
            <a:pPr lvl="1"/>
            <a:endParaRPr lang="ro-RO" dirty="0"/>
          </a:p>
          <a:p>
            <a:r>
              <a:rPr lang="ro-RO" dirty="0" smtClean="0"/>
              <a:t>Apare alocarea </a:t>
            </a:r>
            <a:r>
              <a:rPr lang="de-DE" dirty="0" err="1" smtClean="0"/>
              <a:t>Obiectelor</a:t>
            </a:r>
            <a:r>
              <a:rPr lang="ro-RO" dirty="0" smtClean="0"/>
              <a:t> în </a:t>
            </a:r>
            <a:r>
              <a:rPr lang="ro-RO" dirty="0" smtClean="0"/>
              <a:t>Heap prin Obiecte în loc de primitive</a:t>
            </a:r>
            <a:endParaRPr lang="ro-RO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8471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virtual Machine </a:t>
            </a:r>
            <a:r>
              <a:rPr lang="en-US" dirty="0"/>
              <a:t>Architecture </a:t>
            </a:r>
            <a:r>
              <a:rPr lang="ro-RO" dirty="0" smtClean="0"/>
              <a:t>– Heap Java 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dirty="0" err="1"/>
              <a:t>Decembrie</a:t>
            </a:r>
            <a:r>
              <a:rPr lang="de-DE" dirty="0"/>
              <a:t> 2016 | </a:t>
            </a:r>
            <a:r>
              <a:rPr lang="en-US" b="1" dirty="0"/>
              <a:t>Inside the Java Virtual Machine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960B6C3-C496-4A7C-9C45-3D663D266B21}" type="slidenum">
              <a:rPr lang="de-DE" smtClean="0"/>
              <a:pPr/>
              <a:t>32</a:t>
            </a:fld>
            <a:endParaRPr lang="de-DE" dirty="0"/>
          </a:p>
        </p:txBody>
      </p:sp>
      <p:pic>
        <p:nvPicPr>
          <p:cNvPr id="12290" name="Picture 2" descr="http://jprante.github.io/images/jv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69" y="1740586"/>
            <a:ext cx="7580966" cy="449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55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virtual Machine </a:t>
            </a:r>
            <a:r>
              <a:rPr lang="en-US" dirty="0"/>
              <a:t>Architecture </a:t>
            </a:r>
            <a:r>
              <a:rPr lang="ro-RO" dirty="0" smtClean="0"/>
              <a:t>– Garbage Collection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dirty="0" err="1"/>
              <a:t>Decembrie</a:t>
            </a:r>
            <a:r>
              <a:rPr lang="de-DE" dirty="0"/>
              <a:t> 2016 | </a:t>
            </a:r>
            <a:r>
              <a:rPr lang="en-US" b="1" dirty="0"/>
              <a:t>Inside the Java Virtual Machine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960B6C3-C496-4A7C-9C45-3D663D266B21}" type="slidenum">
              <a:rPr lang="de-DE" smtClean="0"/>
              <a:pPr/>
              <a:t>33</a:t>
            </a:fld>
            <a:endParaRPr lang="de-DE" dirty="0"/>
          </a:p>
        </p:txBody>
      </p:sp>
      <p:pic>
        <p:nvPicPr>
          <p:cNvPr id="13314" name="Picture 2" descr="https://i.ytimg.com/vi/UnaNQgzw4zY/maxres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6" y="1507245"/>
            <a:ext cx="6229448" cy="350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553200" y="1615441"/>
            <a:ext cx="3108960" cy="433451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0000" indent="-180000">
              <a:spcBef>
                <a:spcPts val="3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o-RO" sz="1400" dirty="0" smtClean="0"/>
              <a:t>Posibilități de GC pe Java HotSpot:</a:t>
            </a:r>
          </a:p>
          <a:p>
            <a:pPr marL="637200" lvl="1" indent="-180000">
              <a:spcBef>
                <a:spcPts val="3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o-RO" sz="1400" dirty="0" smtClean="0"/>
              <a:t>Serial</a:t>
            </a:r>
          </a:p>
          <a:p>
            <a:pPr marL="637200" lvl="1" indent="-180000">
              <a:spcBef>
                <a:spcPts val="3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o-RO" sz="1400" dirty="0" smtClean="0"/>
              <a:t>Paralel</a:t>
            </a:r>
          </a:p>
          <a:p>
            <a:pPr marL="637200" lvl="1" indent="-180000">
              <a:spcBef>
                <a:spcPts val="3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o-RO" sz="1400" dirty="0" smtClean="0"/>
              <a:t>Concurent Mark Sweep</a:t>
            </a:r>
          </a:p>
          <a:p>
            <a:pPr marL="1094400" lvl="2" indent="-180000">
              <a:spcBef>
                <a:spcPts val="3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o-RO" sz="1400" dirty="0" smtClean="0"/>
              <a:t>GC mai scurt dar </a:t>
            </a:r>
          </a:p>
          <a:p>
            <a:pPr lvl="2">
              <a:spcBef>
                <a:spcPts val="300"/>
              </a:spcBef>
              <a:buClr>
                <a:schemeClr val="accent2"/>
              </a:buClr>
            </a:pPr>
            <a:r>
              <a:rPr lang="ro-RO" sz="1400" dirty="0" smtClean="0"/>
              <a:t>processor intens</a:t>
            </a:r>
          </a:p>
          <a:p>
            <a:pPr marL="637200" lvl="1" indent="-180000">
              <a:spcBef>
                <a:spcPts val="3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o-RO" sz="1400" dirty="0" smtClean="0"/>
              <a:t>G1</a:t>
            </a:r>
          </a:p>
          <a:p>
            <a:pPr marL="1094400" lvl="2" indent="-180000">
              <a:spcBef>
                <a:spcPts val="3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o-RO" sz="1400" dirty="0" smtClean="0"/>
              <a:t>Preferabil pentru server</a:t>
            </a:r>
          </a:p>
          <a:p>
            <a:pPr marL="1094400" lvl="2" indent="-180000">
              <a:spcBef>
                <a:spcPts val="3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o-RO" sz="1400" dirty="0" smtClean="0"/>
              <a:t>Procesare paralelă</a:t>
            </a:r>
          </a:p>
          <a:p>
            <a:pPr marL="180000" indent="-180000">
              <a:spcBef>
                <a:spcPts val="3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o-RO" sz="1400" dirty="0" smtClean="0"/>
              <a:t>Toate posibilitățile oferă minor </a:t>
            </a:r>
          </a:p>
          <a:p>
            <a:pPr>
              <a:spcBef>
                <a:spcPts val="300"/>
              </a:spcBef>
              <a:buClr>
                <a:schemeClr val="accent2"/>
              </a:buClr>
            </a:pPr>
            <a:r>
              <a:rPr lang="ro-RO" sz="1400" dirty="0" smtClean="0"/>
              <a:t>si major gc</a:t>
            </a:r>
            <a:r>
              <a:rPr lang="ro-RO" sz="1400" dirty="0" smtClean="0"/>
              <a:t>.</a:t>
            </a:r>
            <a:endParaRPr lang="ro-RO" sz="1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716280" y="5406008"/>
            <a:ext cx="431292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0000" indent="-180000">
              <a:spcBef>
                <a:spcPts val="3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o-RO" sz="1400" dirty="0" smtClean="0"/>
              <a:t>Tipul se precizează ca fiind un VM parameter:</a:t>
            </a:r>
          </a:p>
          <a:p>
            <a:pPr marL="180000" indent="-180000">
              <a:spcBef>
                <a:spcPts val="3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ro-RO" sz="1400" dirty="0" smtClean="0"/>
              <a:t>Exemplu CMS:</a:t>
            </a:r>
          </a:p>
          <a:p>
            <a:pPr>
              <a:spcBef>
                <a:spcPts val="300"/>
              </a:spcBef>
              <a:buClr>
                <a:schemeClr val="accent2"/>
              </a:buClr>
            </a:pPr>
            <a:r>
              <a:rPr lang="ro-RO" altLang="en-US" dirty="0" smtClean="0">
                <a:latin typeface="Arial Unicode MS"/>
              </a:rPr>
              <a:t>	</a:t>
            </a:r>
            <a:r>
              <a:rPr lang="en-US" altLang="en-US" dirty="0" smtClean="0">
                <a:latin typeface="Arial Unicode MS"/>
              </a:rPr>
              <a:t>-</a:t>
            </a:r>
            <a:r>
              <a:rPr lang="en-US" altLang="en-US" dirty="0" bmk="">
                <a:latin typeface="Arial Unicode MS"/>
              </a:rPr>
              <a:t>XX:+</a:t>
            </a:r>
            <a:r>
              <a:rPr lang="en-US" altLang="en-US" sz="1400" dirty="0" bmk="">
                <a:latin typeface="Arial Unicode MS"/>
              </a:rPr>
              <a:t> </a:t>
            </a:r>
            <a:r>
              <a:rPr lang="en-US" altLang="en-US" sz="1400" dirty="0" err="1" bmk="">
                <a:latin typeface="Arial Unicode MS"/>
              </a:rPr>
              <a:t>UseConcMarkSweepGC</a:t>
            </a:r>
            <a:endParaRPr lang="ro-RO" sz="1400" dirty="0" smtClean="0"/>
          </a:p>
          <a:p>
            <a:pPr marL="180000" indent="-180000">
              <a:spcBef>
                <a:spcPts val="3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400" dirty="0" err="1" smtClean="0"/>
          </a:p>
        </p:txBody>
      </p:sp>
    </p:spTree>
    <p:extLst>
      <p:ext uri="{BB962C8B-B14F-4D97-AF65-F5344CB8AC3E}">
        <p14:creationId xmlns:p14="http://schemas.microsoft.com/office/powerpoint/2010/main" val="955606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Posibile soluții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dirty="0" err="1"/>
              <a:t>Decembrie</a:t>
            </a:r>
            <a:r>
              <a:rPr lang="de-DE" dirty="0"/>
              <a:t> 2016 | </a:t>
            </a:r>
            <a:r>
              <a:rPr lang="en-US" b="1" dirty="0"/>
              <a:t>Inside the Java Virtual Machine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960B6C3-C496-4A7C-9C45-3D663D266B21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ro-RO" dirty="0" smtClean="0"/>
              <a:t>RMI cross processor</a:t>
            </a:r>
          </a:p>
          <a:p>
            <a:r>
              <a:rPr lang="ro-RO" dirty="0" smtClean="0"/>
              <a:t>Mai multe procesoare/treaduri</a:t>
            </a:r>
          </a:p>
          <a:p>
            <a:r>
              <a:rPr lang="ro-RO" dirty="0" smtClean="0"/>
              <a:t>Soluția portată pe un alt VM; exemplu </a:t>
            </a:r>
            <a:r>
              <a:rPr lang="en-US" b="1" dirty="0" err="1"/>
              <a:t>JRockit</a:t>
            </a:r>
            <a:r>
              <a:rPr lang="en-US" b="1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50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Inevitabil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>
          <a:xfrm>
            <a:off x="380999" y="6564721"/>
            <a:ext cx="7454030" cy="136678"/>
          </a:xfrm>
        </p:spPr>
        <p:txBody>
          <a:bodyPr/>
          <a:lstStyle/>
          <a:p>
            <a:r>
              <a:rPr lang="de-DE" dirty="0" err="1"/>
              <a:t>Decembrie</a:t>
            </a:r>
            <a:r>
              <a:rPr lang="de-DE" dirty="0"/>
              <a:t> 2016 | </a:t>
            </a:r>
            <a:r>
              <a:rPr lang="en-US" b="1" dirty="0"/>
              <a:t>Inside the Java Virtual Machine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960B6C3-C496-4A7C-9C45-3D663D266B21}" type="slidenum">
              <a:rPr lang="de-DE" smtClean="0"/>
              <a:pPr/>
              <a:t>35</a:t>
            </a:fld>
            <a:endParaRPr lang="de-DE" dirty="0"/>
          </a:p>
        </p:txBody>
      </p:sp>
      <p:pic>
        <p:nvPicPr>
          <p:cNvPr id="15362" name="Picture 2" descr="https://cdn-images-1.medium.com/max/500/0*EZWcAVdvzLczdI37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6" y="1800683"/>
            <a:ext cx="4762500" cy="360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7047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Referin</a:t>
            </a:r>
            <a:r>
              <a:rPr lang="ro-RO" dirty="0" smtClean="0"/>
              <a:t>țe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dirty="0" err="1"/>
              <a:t>Decembrie</a:t>
            </a:r>
            <a:r>
              <a:rPr lang="de-DE" dirty="0"/>
              <a:t> 2016 | </a:t>
            </a:r>
            <a:r>
              <a:rPr lang="en-US" b="1" dirty="0"/>
              <a:t>Inside the Java Virtual Machine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960B6C3-C496-4A7C-9C45-3D663D266B21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 smtClean="0"/>
              <a:t>[</a:t>
            </a:r>
            <a:r>
              <a:rPr lang="ro-RO" dirty="0" smtClean="0"/>
              <a:t>1</a:t>
            </a:r>
            <a:r>
              <a:rPr lang="en-US" dirty="0" smtClean="0"/>
              <a:t>]</a:t>
            </a:r>
            <a:r>
              <a:rPr lang="ro-RO" dirty="0"/>
              <a:t> - </a:t>
            </a:r>
            <a:r>
              <a:rPr lang="ro-RO" dirty="0">
                <a:hlinkClick r:id="rId2"/>
              </a:rPr>
              <a:t>http://</a:t>
            </a:r>
            <a:r>
              <a:rPr lang="ro-RO" dirty="0" smtClean="0">
                <a:hlinkClick r:id="rId2"/>
              </a:rPr>
              <a:t>docs.oracle.com/javase/8/docs/</a:t>
            </a:r>
            <a:endParaRPr lang="en-US" dirty="0" smtClean="0"/>
          </a:p>
          <a:p>
            <a:r>
              <a:rPr lang="en-US" dirty="0"/>
              <a:t>[</a:t>
            </a:r>
            <a:r>
              <a:rPr lang="ro-RO" dirty="0"/>
              <a:t>2</a:t>
            </a:r>
            <a:r>
              <a:rPr lang="en-US" dirty="0" smtClean="0"/>
              <a:t>] </a:t>
            </a:r>
            <a:r>
              <a:rPr lang="en-US" dirty="0"/>
              <a:t>-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en.wikipedia.org/wiki/List_of_Java_virtual_machines</a:t>
            </a:r>
            <a:endParaRPr lang="en-US" dirty="0" smtClean="0"/>
          </a:p>
          <a:p>
            <a:r>
              <a:rPr lang="en-US" dirty="0"/>
              <a:t>[3] -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education.jlab.org/qa/mathatom_05.html</a:t>
            </a:r>
            <a:r>
              <a:rPr lang="en-US" dirty="0" smtClean="0"/>
              <a:t>  </a:t>
            </a:r>
            <a:endParaRPr lang="ro-RO" dirty="0" smtClean="0"/>
          </a:p>
          <a:p>
            <a:r>
              <a:rPr lang="en-US" dirty="0"/>
              <a:t>[4] -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dzone.com/articles/jvm-architecture-explained</a:t>
            </a:r>
            <a:r>
              <a:rPr lang="en-US" dirty="0" smtClean="0"/>
              <a:t> </a:t>
            </a:r>
          </a:p>
          <a:p>
            <a:r>
              <a:rPr lang="de-DE" dirty="0"/>
              <a:t>[5] - </a:t>
            </a:r>
            <a:r>
              <a:rPr lang="de-DE" dirty="0">
                <a:hlinkClick r:id="rId6"/>
              </a:rPr>
              <a:t>http://</a:t>
            </a:r>
            <a:r>
              <a:rPr lang="de-DE" dirty="0" smtClean="0">
                <a:hlinkClick r:id="rId6"/>
              </a:rPr>
              <a:t>blog.jamesdbloom.com/JVMInternals.html</a:t>
            </a:r>
            <a:r>
              <a:rPr lang="de-DE" dirty="0" smtClean="0"/>
              <a:t> (</a:t>
            </a:r>
            <a:r>
              <a:rPr lang="de-DE" dirty="0" err="1" smtClean="0"/>
              <a:t>Lectur</a:t>
            </a:r>
            <a:r>
              <a:rPr lang="ro-RO" dirty="0" smtClean="0"/>
              <a:t>ă recomandată</a:t>
            </a:r>
            <a:r>
              <a:rPr lang="ro-RO" dirty="0" smtClean="0"/>
              <a:t>)</a:t>
            </a:r>
            <a:endParaRPr lang="en-US" dirty="0" smtClean="0"/>
          </a:p>
          <a:p>
            <a:r>
              <a:rPr lang="en-US" dirty="0"/>
              <a:t>[6] - </a:t>
            </a:r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ziuby.blogspot.ro/2015_05_01_archive.html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01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2" r="14232"/>
          <a:stretch>
            <a:fillRect/>
          </a:stretch>
        </p:blipFill>
        <p:spPr/>
      </p:pic>
      <p:sp>
        <p:nvSpPr>
          <p:cNvPr id="12" name="Textplatzhalter 4"/>
          <p:cNvSpPr txBox="1">
            <a:spLocks/>
          </p:cNvSpPr>
          <p:nvPr/>
        </p:nvSpPr>
        <p:spPr>
          <a:xfrm>
            <a:off x="2054202" y="623645"/>
            <a:ext cx="3607561" cy="115172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2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44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 smtClean="0">
                <a:ea typeface="ＭＳ Ｐゴシック"/>
                <a:cs typeface="ＭＳ Ｐゴシック"/>
              </a:rPr>
              <a:t>Daniel Donea</a:t>
            </a:r>
            <a:endParaRPr lang="en-US" sz="1200" b="1" dirty="0">
              <a:ea typeface="ＭＳ Ｐゴシック"/>
              <a:cs typeface="ＭＳ Ｐゴシック"/>
            </a:endParaRPr>
          </a:p>
          <a:p>
            <a:r>
              <a:rPr lang="de-DE" sz="1200" dirty="0" smtClean="0">
                <a:ea typeface="ＭＳ Ｐゴシック"/>
                <a:cs typeface="ＭＳ Ｐゴシック"/>
              </a:rPr>
              <a:t>IT Consultant</a:t>
            </a:r>
            <a:endParaRPr lang="en-US" sz="1200" dirty="0">
              <a:ea typeface="ＭＳ Ｐゴシック"/>
              <a:cs typeface="ＭＳ Ｐゴシック"/>
            </a:endParaRPr>
          </a:p>
          <a:p>
            <a:endParaRPr lang="en-US" sz="1200" dirty="0">
              <a:ea typeface="ＭＳ Ｐゴシック"/>
              <a:cs typeface="ＭＳ Ｐゴシック"/>
            </a:endParaRPr>
          </a:p>
          <a:p>
            <a:endParaRPr lang="en-US" sz="1200" dirty="0">
              <a:ea typeface="ＭＳ Ｐゴシック"/>
              <a:cs typeface="ＭＳ Ｐゴシック"/>
            </a:endParaRPr>
          </a:p>
          <a:p>
            <a:r>
              <a:rPr lang="en-US" sz="1200" dirty="0" smtClean="0">
                <a:ea typeface="ＭＳ Ｐゴシック"/>
                <a:cs typeface="ＭＳ Ｐゴシック"/>
              </a:rPr>
              <a:t>Daniel.Donea@msg-systems.com</a:t>
            </a:r>
            <a:endParaRPr lang="en-US" sz="1200" dirty="0">
              <a:ea typeface="ＭＳ Ｐゴシック"/>
              <a:cs typeface="ＭＳ Ｐゴシック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gray">
          <a:xfrm>
            <a:off x="6503155" y="620714"/>
            <a:ext cx="2888580" cy="1386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1200" b="1" dirty="0">
                <a:ea typeface="ＭＳ Ｐゴシック"/>
                <a:cs typeface="ＭＳ Ｐゴシック"/>
              </a:rPr>
              <a:t>msg systems </a:t>
            </a:r>
            <a:r>
              <a:rPr lang="en-US" sz="1200" b="1" dirty="0" smtClean="0">
                <a:ea typeface="ＭＳ Ｐゴシック"/>
                <a:cs typeface="ＭＳ Ｐゴシック"/>
              </a:rPr>
              <a:t>Romania 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1200" dirty="0" err="1" smtClean="0">
                <a:ea typeface="ＭＳ Ｐゴシック"/>
                <a:cs typeface="ＭＳ Ｐゴシック"/>
              </a:rPr>
              <a:t>Str</a:t>
            </a:r>
            <a:r>
              <a:rPr lang="en-US" sz="1200" dirty="0" smtClean="0">
                <a:ea typeface="ＭＳ Ｐゴシック"/>
                <a:cs typeface="ＭＳ Ｐゴシック"/>
              </a:rPr>
              <a:t> </a:t>
            </a:r>
            <a:r>
              <a:rPr lang="en-US" sz="1200" dirty="0" err="1" smtClean="0">
                <a:ea typeface="ＭＳ Ｐゴシック"/>
                <a:cs typeface="ＭＳ Ｐゴシック"/>
              </a:rPr>
              <a:t>Brassai</a:t>
            </a:r>
            <a:r>
              <a:rPr lang="en-US" sz="1200" dirty="0" smtClean="0">
                <a:ea typeface="ＭＳ Ｐゴシック"/>
                <a:cs typeface="ＭＳ Ｐゴシック"/>
              </a:rPr>
              <a:t> </a:t>
            </a:r>
            <a:r>
              <a:rPr lang="en-US" sz="1200" dirty="0" err="1" smtClean="0">
                <a:ea typeface="ＭＳ Ｐゴシック"/>
                <a:cs typeface="ＭＳ Ｐゴシック"/>
              </a:rPr>
              <a:t>nr</a:t>
            </a:r>
            <a:r>
              <a:rPr lang="en-US" sz="1200" dirty="0" smtClean="0">
                <a:ea typeface="ＭＳ Ｐゴシック"/>
                <a:cs typeface="ＭＳ Ｐゴシック"/>
              </a:rPr>
              <a:t> 9, </a:t>
            </a:r>
            <a:r>
              <a:rPr lang="en-US" sz="1200" dirty="0" err="1" smtClean="0">
                <a:ea typeface="ＭＳ Ｐゴシック"/>
                <a:cs typeface="ＭＳ Ｐゴシック"/>
              </a:rPr>
              <a:t>Cluj</a:t>
            </a:r>
            <a:r>
              <a:rPr lang="en-US" sz="1200" dirty="0" smtClean="0">
                <a:ea typeface="ＭＳ Ｐゴシック"/>
                <a:cs typeface="ＭＳ Ｐゴシック"/>
              </a:rPr>
              <a:t> </a:t>
            </a:r>
            <a:r>
              <a:rPr lang="en-US" sz="1200" dirty="0" err="1" smtClean="0">
                <a:ea typeface="ＭＳ Ｐゴシック"/>
                <a:cs typeface="ＭＳ Ｐゴシック"/>
              </a:rPr>
              <a:t>Napoca</a:t>
            </a:r>
            <a:r>
              <a:rPr lang="en-US" sz="1200" dirty="0" smtClean="0">
                <a:ea typeface="ＭＳ Ｐゴシック"/>
                <a:cs typeface="ＭＳ Ｐゴシック"/>
              </a:rPr>
              <a:t>,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de-DE" sz="1200" dirty="0" err="1" smtClean="0">
                <a:ea typeface="ＭＳ Ｐゴシック"/>
                <a:cs typeface="ＭＳ Ｐゴシック"/>
              </a:rPr>
              <a:t>Cluj</a:t>
            </a:r>
            <a:r>
              <a:rPr lang="de-DE" sz="1200" dirty="0" smtClean="0">
                <a:ea typeface="ＭＳ Ｐゴシック"/>
                <a:cs typeface="ＭＳ Ｐゴシック"/>
              </a:rPr>
              <a:t>, Romania</a:t>
            </a:r>
            <a:endParaRPr lang="en-US" sz="1200" dirty="0">
              <a:ea typeface="ＭＳ Ｐゴシック"/>
              <a:cs typeface="ＭＳ Ｐゴシック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 sz="1200" b="1" dirty="0" smtClean="0">
              <a:latin typeface="+mn-lt"/>
              <a:ea typeface="ＭＳ Ｐゴシック"/>
              <a:cs typeface="ＭＳ Ｐゴシック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1200" b="1" dirty="0" smtClean="0">
                <a:latin typeface="+mn-lt"/>
                <a:ea typeface="ＭＳ Ｐゴシック"/>
                <a:cs typeface="ＭＳ Ｐゴシック"/>
              </a:rPr>
              <a:t>www.msg-systems.com</a:t>
            </a:r>
            <a:endParaRPr lang="en-US" sz="1200" b="1" dirty="0">
              <a:latin typeface="+mn-lt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43212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JDK, JRE</a:t>
            </a:r>
            <a:r>
              <a:rPr lang="ro-RO" dirty="0" smtClean="0"/>
              <a:t>, JVM și JSE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dirty="0" err="1"/>
              <a:t>Decembrie</a:t>
            </a:r>
            <a:r>
              <a:rPr lang="de-DE" dirty="0"/>
              <a:t> 2016 | </a:t>
            </a:r>
            <a:r>
              <a:rPr lang="en-US" b="1" dirty="0"/>
              <a:t>Inside the Java Virtual Machine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960B6C3-C496-4A7C-9C45-3D663D266B21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8" name="TextBox 7"/>
          <p:cNvSpPr txBox="1"/>
          <p:nvPr/>
        </p:nvSpPr>
        <p:spPr>
          <a:xfrm>
            <a:off x="8892791" y="593857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buClr>
                <a:schemeClr val="accent2"/>
              </a:buClr>
            </a:pPr>
            <a:r>
              <a:rPr lang="en-US" sz="1400" dirty="0" smtClean="0"/>
              <a:t>[1]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47" y="1395185"/>
            <a:ext cx="7410450" cy="485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116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Java Virtual Machine – Arhitectură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dirty="0" err="1" smtClean="0"/>
              <a:t>Decembrie</a:t>
            </a:r>
            <a:r>
              <a:rPr lang="de-DE" dirty="0" smtClean="0"/>
              <a:t> 2016 | </a:t>
            </a:r>
            <a:r>
              <a:rPr lang="en-US" b="1" dirty="0"/>
              <a:t>Inside the Java Virtual Machine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960B6C3-C496-4A7C-9C45-3D663D266B21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ro-RO" dirty="0" smtClean="0"/>
          </a:p>
          <a:p>
            <a:r>
              <a:rPr lang="ro-RO" dirty="0" smtClean="0"/>
              <a:t>O </a:t>
            </a:r>
            <a:r>
              <a:rPr lang="pt-BR" dirty="0" smtClean="0"/>
              <a:t>mașină </a:t>
            </a:r>
            <a:r>
              <a:rPr lang="pt-BR" dirty="0"/>
              <a:t>de calcul </a:t>
            </a:r>
            <a:r>
              <a:rPr lang="pt-BR" dirty="0" smtClean="0"/>
              <a:t>abstract</a:t>
            </a:r>
            <a:r>
              <a:rPr lang="ro-RO" dirty="0" smtClean="0"/>
              <a:t> folosită în executarea de cod JAVA</a:t>
            </a:r>
          </a:p>
          <a:p>
            <a:r>
              <a:rPr lang="ro-RO" dirty="0" smtClean="0"/>
              <a:t>Descrie operațiile folosite și structura unor fișiere class.</a:t>
            </a:r>
          </a:p>
          <a:p>
            <a:r>
              <a:rPr lang="ro-RO" dirty="0" smtClean="0"/>
              <a:t>Descrie un design</a:t>
            </a:r>
            <a:endParaRPr lang="ro-RO" dirty="0"/>
          </a:p>
          <a:p>
            <a:endParaRPr lang="ro-RO" dirty="0" smtClean="0"/>
          </a:p>
          <a:p>
            <a:endParaRPr lang="ro-RO" dirty="0"/>
          </a:p>
          <a:p>
            <a:endParaRPr lang="ro-RO" dirty="0" smtClean="0"/>
          </a:p>
          <a:p>
            <a:endParaRPr lang="ro-RO" dirty="0"/>
          </a:p>
          <a:p>
            <a:endParaRPr lang="ro-RO" dirty="0"/>
          </a:p>
          <a:p>
            <a:endParaRPr lang="ro-RO" dirty="0" smtClean="0"/>
          </a:p>
          <a:p>
            <a:endParaRPr lang="ro-RO" dirty="0"/>
          </a:p>
          <a:p>
            <a:endParaRPr lang="ro-RO" dirty="0" smtClean="0"/>
          </a:p>
          <a:p>
            <a:r>
              <a:rPr lang="ro-RO" dirty="0" smtClean="0"/>
              <a:t>Specificație</a:t>
            </a:r>
            <a:r>
              <a:rPr lang="ro-RO" dirty="0"/>
              <a:t>: </a:t>
            </a:r>
            <a:r>
              <a:rPr lang="ro-RO" dirty="0">
                <a:hlinkClick r:id="rId2"/>
              </a:rPr>
              <a:t>https://</a:t>
            </a:r>
            <a:r>
              <a:rPr lang="ro-RO" dirty="0" smtClean="0">
                <a:hlinkClick r:id="rId2"/>
              </a:rPr>
              <a:t>docs.oracle.com/javase/specs/jvms/se8/jvms8.pdf</a:t>
            </a:r>
            <a:endParaRPr lang="ro-RO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55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Implementări arhitectura JVM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dirty="0" err="1"/>
              <a:t>Decembrie</a:t>
            </a:r>
            <a:r>
              <a:rPr lang="de-DE" dirty="0"/>
              <a:t> 2016 | </a:t>
            </a:r>
            <a:r>
              <a:rPr lang="en-US" b="1" dirty="0"/>
              <a:t>Inside the Java Virtual Machine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960B6C3-C496-4A7C-9C45-3D663D266B21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493" y="3086415"/>
            <a:ext cx="2425914" cy="663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576" y="2941778"/>
            <a:ext cx="2385060" cy="596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27" y="1976346"/>
            <a:ext cx="578504" cy="46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 descr="http://www.totalcross.com/images/logo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161" y="4051517"/>
            <a:ext cx="1942037" cy="52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https://a.fsdn.com/allura/p/takatuka/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583" y="2210503"/>
            <a:ext cx="799465" cy="79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15" descr="http://tinyvm.sourceforge.net/logo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110" y="1873530"/>
            <a:ext cx="135255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25" y="4857750"/>
            <a:ext cx="1495425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3" name="Picture 1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552" y="4202845"/>
            <a:ext cx="2765108" cy="345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174480" y="565404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300"/>
              </a:spcBef>
              <a:buClr>
                <a:schemeClr val="accent2"/>
              </a:buClr>
            </a:pPr>
            <a:r>
              <a:rPr lang="en-US" sz="1400" dirty="0" smtClean="0"/>
              <a:t>[</a:t>
            </a:r>
            <a:r>
              <a:rPr lang="ro-RO" sz="1400" dirty="0" smtClean="0"/>
              <a:t>2</a:t>
            </a:r>
            <a:r>
              <a:rPr lang="en-US" sz="1400" dirty="0" smtClean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74221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smtClean="0"/>
              <a:t>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JVM - HotSpot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dirty="0" err="1"/>
              <a:t>Decembrie</a:t>
            </a:r>
            <a:r>
              <a:rPr lang="de-DE" dirty="0"/>
              <a:t> 2016 | </a:t>
            </a:r>
            <a:r>
              <a:rPr lang="en-US" b="1" dirty="0"/>
              <a:t>Inside the Java Virtual Machine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960B6C3-C496-4A7C-9C45-3D663D266B21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3093720" y="3098800"/>
            <a:ext cx="6431280" cy="1016000"/>
          </a:xfrm>
        </p:spPr>
        <p:txBody>
          <a:bodyPr/>
          <a:lstStyle/>
          <a:p>
            <a:r>
              <a:rPr lang="ro-RO" dirty="0" smtClean="0"/>
              <a:t>Implementarea JVM Architecture de la Sun/Oracle</a:t>
            </a:r>
          </a:p>
          <a:p>
            <a:r>
              <a:rPr lang="en-US" dirty="0" err="1" smtClean="0"/>
              <a:t>Prepoderent</a:t>
            </a:r>
            <a:r>
              <a:rPr lang="en-US" dirty="0" smtClean="0"/>
              <a:t>, </a:t>
            </a:r>
            <a:r>
              <a:rPr lang="en-US" dirty="0" err="1" smtClean="0"/>
              <a:t>cea</a:t>
            </a:r>
            <a:r>
              <a:rPr lang="en-US" dirty="0" smtClean="0"/>
              <a:t> </a:t>
            </a:r>
            <a:r>
              <a:rPr lang="en-US" dirty="0" err="1" smtClean="0"/>
              <a:t>mai</a:t>
            </a:r>
            <a:r>
              <a:rPr lang="en-US" dirty="0" smtClean="0"/>
              <a:t> </a:t>
            </a:r>
            <a:r>
              <a:rPr lang="en-US" dirty="0" err="1" smtClean="0"/>
              <a:t>folosit</a:t>
            </a:r>
            <a:r>
              <a:rPr lang="ro-RO" dirty="0" smtClean="0"/>
              <a:t>ă</a:t>
            </a:r>
            <a:endParaRPr lang="en-US" dirty="0"/>
          </a:p>
        </p:txBody>
      </p:sp>
      <p:pic>
        <p:nvPicPr>
          <p:cNvPr id="5122" name="Picture 2" descr="File:Wave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55" y="1760537"/>
            <a:ext cx="2152650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093720" y="5540187"/>
            <a:ext cx="6431280" cy="4097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80000" indent="-180000">
              <a:spcBef>
                <a:spcPts val="3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1400" dirty="0" err="1" smtClean="0"/>
              <a:t>Referin</a:t>
            </a:r>
            <a:r>
              <a:rPr lang="ro-RO" sz="1400" dirty="0"/>
              <a:t>ță: </a:t>
            </a:r>
            <a:r>
              <a:rPr lang="ro-RO" sz="1400" dirty="0">
                <a:hlinkClick r:id="rId3"/>
              </a:rPr>
              <a:t>http://</a:t>
            </a:r>
            <a:r>
              <a:rPr lang="ro-RO" sz="1400" dirty="0" smtClean="0">
                <a:hlinkClick r:id="rId3"/>
              </a:rPr>
              <a:t>www.oracle.com/technetwork/articles/javase/index-jsp-136373.html</a:t>
            </a:r>
            <a:r>
              <a:rPr lang="ro-RO" sz="1400" dirty="0" smtClean="0"/>
              <a:t> </a:t>
            </a:r>
            <a:endParaRPr lang="en-US" sz="1400" dirty="0" err="1" smtClean="0"/>
          </a:p>
        </p:txBody>
      </p:sp>
    </p:spTree>
    <p:extLst>
      <p:ext uri="{BB962C8B-B14F-4D97-AF65-F5344CB8AC3E}">
        <p14:creationId xmlns:p14="http://schemas.microsoft.com/office/powerpoint/2010/main" val="63979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Java Virtual Machine – Arhitectură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dirty="0" err="1"/>
              <a:t>Decembrie</a:t>
            </a:r>
            <a:r>
              <a:rPr lang="de-DE" dirty="0"/>
              <a:t> 2016 | </a:t>
            </a:r>
            <a:r>
              <a:rPr lang="en-US" b="1" dirty="0"/>
              <a:t>Inside the Java Virtual Machine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960B6C3-C496-4A7C-9C45-3D663D266B21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6146" name="Picture 2" descr="JVM Architecture Diagram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1303972"/>
            <a:ext cx="5894705" cy="518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9019733" y="5765847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[4] </a:t>
            </a:r>
          </a:p>
        </p:txBody>
      </p:sp>
    </p:spTree>
    <p:extLst>
      <p:ext uri="{BB962C8B-B14F-4D97-AF65-F5344CB8AC3E}">
        <p14:creationId xmlns:p14="http://schemas.microsoft.com/office/powerpoint/2010/main" val="2387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Bytecode.java to </a:t>
            </a:r>
            <a:r>
              <a:rPr lang="en-US" dirty="0" err="1" smtClean="0"/>
              <a:t>Bytecode.class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dirty="0" err="1"/>
              <a:t>Decembrie</a:t>
            </a:r>
            <a:r>
              <a:rPr lang="de-DE" dirty="0"/>
              <a:t> 2016 | </a:t>
            </a:r>
            <a:r>
              <a:rPr lang="en-US" b="1" dirty="0"/>
              <a:t>Inside the Java Virtual Machine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960B6C3-C496-4A7C-9C45-3D663D266B21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javap</a:t>
            </a:r>
            <a:r>
              <a:rPr lang="en-US" dirty="0" smtClean="0"/>
              <a:t>” </a:t>
            </a:r>
            <a:r>
              <a:rPr lang="en-US" dirty="0" err="1" smtClean="0"/>
              <a:t>pentru</a:t>
            </a:r>
            <a:r>
              <a:rPr lang="en-US" dirty="0"/>
              <a:t> </a:t>
            </a:r>
            <a:r>
              <a:rPr lang="en-US" dirty="0" err="1" smtClean="0"/>
              <a:t>verificare</a:t>
            </a:r>
            <a:r>
              <a:rPr lang="en-US" dirty="0" smtClean="0"/>
              <a:t> </a:t>
            </a:r>
            <a:r>
              <a:rPr lang="en-US" dirty="0" err="1" smtClean="0"/>
              <a:t>bytecode</a:t>
            </a:r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78" y="2243295"/>
            <a:ext cx="7419975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254" y="1281585"/>
            <a:ext cx="2857500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764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sg systems">
  <a:themeElements>
    <a:clrScheme name="msg neu">
      <a:dk1>
        <a:srgbClr val="000000"/>
      </a:dk1>
      <a:lt1>
        <a:srgbClr val="FFFFFF"/>
      </a:lt1>
      <a:dk2>
        <a:srgbClr val="3F3F3F"/>
      </a:dk2>
      <a:lt2>
        <a:srgbClr val="CBCBCB"/>
      </a:lt2>
      <a:accent1>
        <a:srgbClr val="60A3BC"/>
      </a:accent1>
      <a:accent2>
        <a:srgbClr val="841439"/>
      </a:accent2>
      <a:accent3>
        <a:srgbClr val="1E4A35"/>
      </a:accent3>
      <a:accent4>
        <a:srgbClr val="D08B01"/>
      </a:accent4>
      <a:accent5>
        <a:srgbClr val="8EA499"/>
      </a:accent5>
      <a:accent6>
        <a:srgbClr val="E8B380"/>
      </a:accent6>
      <a:hlink>
        <a:srgbClr val="60A3BC"/>
      </a:hlink>
      <a:folHlink>
        <a:srgbClr val="60A3B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0" tIns="0" rIns="0" bIns="0" rtlCol="0" anchor="ctr"/>
      <a:lstStyle>
        <a:defPPr algn="ctr"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80000" indent="-180000">
          <a:spcBef>
            <a:spcPts val="300"/>
          </a:spcBef>
          <a:buClr>
            <a:schemeClr val="accent2"/>
          </a:buClr>
          <a:buFont typeface="Arial" panose="020B0604020202020204" pitchFamily="34" charset="0"/>
          <a:buChar char="•"/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Master - msg systems.potx" id="{C1095432-09C5-491B-AB11-871CCB704EE8}" vid="{12C59A29-1F07-4DE6-9B09-418FCF88B042}"/>
    </a:ext>
  </a:extLst>
</a:theme>
</file>

<file path=ppt/theme/theme2.xml><?xml version="1.0" encoding="utf-8"?>
<a:theme xmlns:a="http://schemas.openxmlformats.org/drawingml/2006/main" name="Office Theme">
  <a:themeElements>
    <a:clrScheme name="msgGillardon_neu">
      <a:dk1>
        <a:srgbClr val="000000"/>
      </a:dk1>
      <a:lt1>
        <a:srgbClr val="FFFFFF"/>
      </a:lt1>
      <a:dk2>
        <a:srgbClr val="3F3F3F"/>
      </a:dk2>
      <a:lt2>
        <a:srgbClr val="CBCBCB"/>
      </a:lt2>
      <a:accent1>
        <a:srgbClr val="F3B545"/>
      </a:accent1>
      <a:accent2>
        <a:srgbClr val="F15931"/>
      </a:accent2>
      <a:accent3>
        <a:srgbClr val="388B74"/>
      </a:accent3>
      <a:accent4>
        <a:srgbClr val="0082BE"/>
      </a:accent4>
      <a:accent5>
        <a:srgbClr val="ABDDCF"/>
      </a:accent5>
      <a:accent6>
        <a:srgbClr val="7DD7FF"/>
      </a:accent6>
      <a:hlink>
        <a:srgbClr val="F15931"/>
      </a:hlink>
      <a:folHlink>
        <a:srgbClr val="F15931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msgGillardon_neu">
      <a:dk1>
        <a:srgbClr val="000000"/>
      </a:dk1>
      <a:lt1>
        <a:srgbClr val="FFFFFF"/>
      </a:lt1>
      <a:dk2>
        <a:srgbClr val="3F3F3F"/>
      </a:dk2>
      <a:lt2>
        <a:srgbClr val="CBCBCB"/>
      </a:lt2>
      <a:accent1>
        <a:srgbClr val="F3B545"/>
      </a:accent1>
      <a:accent2>
        <a:srgbClr val="F15931"/>
      </a:accent2>
      <a:accent3>
        <a:srgbClr val="388B74"/>
      </a:accent3>
      <a:accent4>
        <a:srgbClr val="0082BE"/>
      </a:accent4>
      <a:accent5>
        <a:srgbClr val="ABDDCF"/>
      </a:accent5>
      <a:accent6>
        <a:srgbClr val="7DD7FF"/>
      </a:accent6>
      <a:hlink>
        <a:srgbClr val="F15931"/>
      </a:hlink>
      <a:folHlink>
        <a:srgbClr val="F15931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 - msg systems</Template>
  <TotalTime>31</TotalTime>
  <Words>1065</Words>
  <Application>Microsoft Office PowerPoint</Application>
  <PresentationFormat>A4 Paper (210x297 mm)</PresentationFormat>
  <Paragraphs>315</Paragraphs>
  <Slides>37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9" baseType="lpstr">
      <vt:lpstr>msg systems</vt:lpstr>
      <vt:lpstr>Macro-Enabled Worksheet</vt:lpstr>
      <vt:lpstr>Inside the JVM</vt:lpstr>
      <vt:lpstr>Info</vt:lpstr>
      <vt:lpstr>JDK, JRE, JVM și JIT</vt:lpstr>
      <vt:lpstr>JDK, JRE, JVM și JSE</vt:lpstr>
      <vt:lpstr>Java Virtual Machine – Arhitectură</vt:lpstr>
      <vt:lpstr>Implementări arhitectura JVM</vt:lpstr>
      <vt:lpstr>JVM - HotSpot</vt:lpstr>
      <vt:lpstr>Java Virtual Machine – Arhitectură</vt:lpstr>
      <vt:lpstr>Bytecode.java to Bytecode.class</vt:lpstr>
      <vt:lpstr>Bytecode.java to Bytecode.class (2)</vt:lpstr>
      <vt:lpstr>Bytecode.java to Bytecode.class (3)</vt:lpstr>
      <vt:lpstr>Compilatorul Java optimizează codul</vt:lpstr>
      <vt:lpstr>Class Loader Subsystem</vt:lpstr>
      <vt:lpstr>Java Virtual Machine – Arhitectură</vt:lpstr>
      <vt:lpstr>Runtime Data Areas – Fir de execuție</vt:lpstr>
      <vt:lpstr>Runtime Data Areas - detaliu</vt:lpstr>
      <vt:lpstr>Execution Engine și JIT</vt:lpstr>
      <vt:lpstr>Optimizare JIT</vt:lpstr>
      <vt:lpstr>Exemplu practic - Care varianta e mai rapida?</vt:lpstr>
      <vt:lpstr>Exemplu practic – Este următoarea secțiune de cod – Thread Safe ?</vt:lpstr>
      <vt:lpstr>Java VisualVM</vt:lpstr>
      <vt:lpstr>Exemplu: Problema 48 – Project Euler</vt:lpstr>
      <vt:lpstr>Comparație 10001000 = 103000</vt:lpstr>
      <vt:lpstr>Următorul pas la 10.00010.000</vt:lpstr>
      <vt:lpstr>Axiomă</vt:lpstr>
      <vt:lpstr>Soluția 1</vt:lpstr>
      <vt:lpstr>Soluția 2 – dealocare de memorie</vt:lpstr>
      <vt:lpstr>Soluția 3 – evităm recursivitatea</vt:lpstr>
      <vt:lpstr>Soluția 4 – access static </vt:lpstr>
      <vt:lpstr>Soluția 5 – Soluție folosind 2/4/6/8 fire de execuție</vt:lpstr>
      <vt:lpstr>Probleme: număr mai mare de 18 Cifre</vt:lpstr>
      <vt:lpstr>Java virtual Machine Architecture – Heap Java 7</vt:lpstr>
      <vt:lpstr>Java virtual Machine Architecture – Garbage Collection</vt:lpstr>
      <vt:lpstr>Posibile soluții</vt:lpstr>
      <vt:lpstr>Inevitabil</vt:lpstr>
      <vt:lpstr>Referințe</vt:lpstr>
      <vt:lpstr>PowerPoint Presentation</vt:lpstr>
    </vt:vector>
  </TitlesOfParts>
  <Company>msg systems group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Study Group</dc:title>
  <dc:creator>Daniel Donea</dc:creator>
  <cp:lastModifiedBy>Daniel</cp:lastModifiedBy>
  <cp:revision>112</cp:revision>
  <cp:lastPrinted>2014-09-03T07:52:31Z</cp:lastPrinted>
  <dcterms:created xsi:type="dcterms:W3CDTF">2016-11-17T09:15:05Z</dcterms:created>
  <dcterms:modified xsi:type="dcterms:W3CDTF">2016-12-20T20:18:14Z</dcterms:modified>
</cp:coreProperties>
</file>